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8288000" cy="10287000"/>
  <p:notesSz cx="6858000" cy="9144000"/>
  <p:embeddedFontLst>
    <p:embeddedFont>
      <p:font typeface="210 디딤고딕" panose="020B0600000101010101" charset="-127"/>
      <p:regular r:id="rId16"/>
    </p:embeddedFont>
    <p:embeddedFont>
      <p:font typeface="210 디딤고딕 Bold" panose="020B0600000101010101" charset="-127"/>
      <p:regular r:id="rId17"/>
    </p:embeddedFont>
    <p:embeddedFont>
      <p:font typeface="210 디딤고딕 Light" panose="020B0600000101010101" charset="-127"/>
      <p:regular r:id="rId18"/>
    </p:embeddedFont>
    <p:embeddedFont>
      <p:font typeface="마카롱" panose="020B0600000101010101" charset="-127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5" d="100"/>
          <a:sy n="75" d="100"/>
        </p:scale>
        <p:origin x="730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28307" y="1001327"/>
            <a:ext cx="16431386" cy="8284345"/>
            <a:chOff x="0" y="0"/>
            <a:chExt cx="4327608" cy="218188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27608" cy="2181885"/>
            </a:xfrm>
            <a:custGeom>
              <a:avLst/>
              <a:gdLst/>
              <a:ahLst/>
              <a:cxnLst/>
              <a:rect l="l" t="t" r="r" b="b"/>
              <a:pathLst>
                <a:path w="4327608" h="2181885">
                  <a:moveTo>
                    <a:pt x="0" y="0"/>
                  </a:moveTo>
                  <a:lnTo>
                    <a:pt x="4327608" y="0"/>
                  </a:lnTo>
                  <a:lnTo>
                    <a:pt x="4327608" y="2181885"/>
                  </a:lnTo>
                  <a:lnTo>
                    <a:pt x="0" y="218188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27608" cy="22295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606216" y="756509"/>
            <a:ext cx="1511496" cy="1636705"/>
          </a:xfrm>
          <a:custGeom>
            <a:avLst/>
            <a:gdLst/>
            <a:ahLst/>
            <a:cxnLst/>
            <a:rect l="l" t="t" r="r" b="b"/>
            <a:pathLst>
              <a:path w="1511496" h="1636705">
                <a:moveTo>
                  <a:pt x="0" y="0"/>
                </a:moveTo>
                <a:lnTo>
                  <a:pt x="1511496" y="0"/>
                </a:lnTo>
                <a:lnTo>
                  <a:pt x="1511496" y="1636705"/>
                </a:lnTo>
                <a:lnTo>
                  <a:pt x="0" y="16367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7521" r="-11307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TextBox 6"/>
          <p:cNvSpPr txBox="1"/>
          <p:nvPr/>
        </p:nvSpPr>
        <p:spPr>
          <a:xfrm>
            <a:off x="1660267" y="3467670"/>
            <a:ext cx="14967466" cy="26410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46"/>
              </a:lnSpc>
            </a:pPr>
            <a:r>
              <a:rPr lang="en-US" sz="740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인공지능 프로젝트 7조</a:t>
            </a:r>
          </a:p>
          <a:p>
            <a:pPr algn="ctr">
              <a:lnSpc>
                <a:spcPts val="11352"/>
              </a:lnSpc>
            </a:pPr>
            <a:r>
              <a:rPr lang="en-US" sz="880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캠퍼스 이동 최적화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495913" y="8527797"/>
            <a:ext cx="7038403" cy="388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213"/>
              </a:lnSpc>
              <a:spcBef>
                <a:spcPct val="0"/>
              </a:spcBef>
            </a:pPr>
            <a:r>
              <a:rPr lang="en-US" sz="210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김성준, 김준섭, 김진성, 한보람, 황윤서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534316" y="1515310"/>
            <a:ext cx="4039366" cy="11884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213"/>
              </a:lnSpc>
            </a:pPr>
            <a:r>
              <a:rPr lang="en-US" sz="210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AI Project</a:t>
            </a:r>
          </a:p>
          <a:p>
            <a:pPr marL="0" lvl="0" indent="0" algn="r">
              <a:lnSpc>
                <a:spcPts val="3213"/>
              </a:lnSpc>
              <a:spcBef>
                <a:spcPct val="0"/>
              </a:spcBef>
            </a:pPr>
            <a:r>
              <a:rPr lang="en-US" sz="210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2025 Spring Semester</a:t>
            </a:r>
          </a:p>
          <a:p>
            <a:pPr marL="0" lvl="0" indent="0" algn="r">
              <a:lnSpc>
                <a:spcPts val="3213"/>
              </a:lnSpc>
              <a:spcBef>
                <a:spcPct val="0"/>
              </a:spcBef>
            </a:pPr>
            <a:r>
              <a:rPr lang="en-US" sz="2100" u="none" strike="noStrike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Team 7</a:t>
            </a:r>
          </a:p>
        </p:txBody>
      </p:sp>
      <p:sp>
        <p:nvSpPr>
          <p:cNvPr id="9" name="AutoShape 9"/>
          <p:cNvSpPr/>
          <p:nvPr/>
        </p:nvSpPr>
        <p:spPr>
          <a:xfrm>
            <a:off x="1660267" y="8195872"/>
            <a:ext cx="14967466" cy="0"/>
          </a:xfrm>
          <a:prstGeom prst="line">
            <a:avLst/>
          </a:prstGeom>
          <a:ln w="19050" cap="flat">
            <a:solidFill>
              <a:srgbClr val="34332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28307" y="1001327"/>
            <a:ext cx="16431386" cy="8284345"/>
            <a:chOff x="0" y="0"/>
            <a:chExt cx="4327608" cy="218188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27608" cy="2181885"/>
            </a:xfrm>
            <a:custGeom>
              <a:avLst/>
              <a:gdLst/>
              <a:ahLst/>
              <a:cxnLst/>
              <a:rect l="l" t="t" r="r" b="b"/>
              <a:pathLst>
                <a:path w="4327608" h="2181885">
                  <a:moveTo>
                    <a:pt x="0" y="0"/>
                  </a:moveTo>
                  <a:lnTo>
                    <a:pt x="4327608" y="0"/>
                  </a:lnTo>
                  <a:lnTo>
                    <a:pt x="4327608" y="2181885"/>
                  </a:lnTo>
                  <a:lnTo>
                    <a:pt x="0" y="218188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27608" cy="22295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606216" y="756509"/>
            <a:ext cx="1511496" cy="1636705"/>
          </a:xfrm>
          <a:custGeom>
            <a:avLst/>
            <a:gdLst/>
            <a:ahLst/>
            <a:cxnLst/>
            <a:rect l="l" t="t" r="r" b="b"/>
            <a:pathLst>
              <a:path w="1511496" h="1636705">
                <a:moveTo>
                  <a:pt x="0" y="0"/>
                </a:moveTo>
                <a:lnTo>
                  <a:pt x="1511496" y="0"/>
                </a:lnTo>
                <a:lnTo>
                  <a:pt x="1511496" y="1636705"/>
                </a:lnTo>
                <a:lnTo>
                  <a:pt x="0" y="16367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7521" r="-11307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6" name="Group 6"/>
          <p:cNvGrpSpPr/>
          <p:nvPr/>
        </p:nvGrpSpPr>
        <p:grpSpPr>
          <a:xfrm>
            <a:off x="3061534" y="7321317"/>
            <a:ext cx="12164932" cy="1347850"/>
            <a:chOff x="0" y="0"/>
            <a:chExt cx="2851550" cy="31594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851550" cy="315946"/>
            </a:xfrm>
            <a:custGeom>
              <a:avLst/>
              <a:gdLst/>
              <a:ahLst/>
              <a:cxnLst/>
              <a:rect l="l" t="t" r="r" b="b"/>
              <a:pathLst>
                <a:path w="2851550" h="315946">
                  <a:moveTo>
                    <a:pt x="0" y="0"/>
                  </a:moveTo>
                  <a:lnTo>
                    <a:pt x="2851550" y="0"/>
                  </a:lnTo>
                  <a:lnTo>
                    <a:pt x="2851550" y="315946"/>
                  </a:lnTo>
                  <a:lnTo>
                    <a:pt x="0" y="315946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2851550" cy="3635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aphicFrame>
        <p:nvGraphicFramePr>
          <p:cNvPr id="9" name="Table 9"/>
          <p:cNvGraphicFramePr>
            <a:graphicFrameLocks noGrp="1"/>
          </p:cNvGraphicFramePr>
          <p:nvPr/>
        </p:nvGraphicFramePr>
        <p:xfrm>
          <a:off x="4134879" y="3595688"/>
          <a:ext cx="10018242" cy="3095625"/>
        </p:xfrm>
        <a:graphic>
          <a:graphicData uri="http://schemas.openxmlformats.org/drawingml/2006/table">
            <a:tbl>
              <a:tblPr/>
              <a:tblGrid>
                <a:gridCol w="44845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68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6685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31875">
                <a:tc>
                  <a:txBody>
                    <a:bodyPr/>
                    <a:lstStyle/>
                    <a:p>
                      <a:pPr algn="ctr">
                        <a:lnSpc>
                          <a:spcPts val="3640"/>
                        </a:lnSpc>
                        <a:defRPr/>
                      </a:pPr>
                      <a:r>
                        <a:rPr lang="en-US" sz="2600">
                          <a:solidFill>
                            <a:srgbClr val="000000"/>
                          </a:solidFill>
                          <a:latin typeface="210 디딤고딕 Bold"/>
                          <a:ea typeface="210 디딤고딕 Bold"/>
                          <a:cs typeface="210 디딤고딕 Bold"/>
                          <a:sym typeface="210 디딤고딕 Bold"/>
                        </a:rPr>
                        <a:t>방법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640"/>
                        </a:lnSpc>
                        <a:defRPr/>
                      </a:pPr>
                      <a:r>
                        <a:rPr lang="en-US" sz="2600">
                          <a:solidFill>
                            <a:srgbClr val="000000"/>
                          </a:solidFill>
                          <a:latin typeface="210 디딤고딕 Bold"/>
                          <a:ea typeface="210 디딤고딕 Bold"/>
                          <a:cs typeface="210 디딤고딕 Bold"/>
                          <a:sym typeface="210 디딤고딕 Bold"/>
                        </a:rPr>
                        <a:t>정확도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640"/>
                        </a:lnSpc>
                        <a:defRPr/>
                      </a:pPr>
                      <a:r>
                        <a:rPr lang="en-US" sz="2600">
                          <a:solidFill>
                            <a:srgbClr val="000000"/>
                          </a:solidFill>
                          <a:latin typeface="210 디딤고딕 Bold"/>
                          <a:ea typeface="210 디딤고딕 Bold"/>
                          <a:cs typeface="210 디딤고딕 Bold"/>
                          <a:sym typeface="210 디딤고딕 Bold"/>
                        </a:rPr>
                        <a:t>평균 추론 시간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31875">
                <a:tc>
                  <a:txBody>
                    <a:bodyPr/>
                    <a:lstStyle/>
                    <a:p>
                      <a:pPr algn="ctr">
                        <a:lnSpc>
                          <a:spcPts val="3640"/>
                        </a:lnSpc>
                        <a:defRPr/>
                      </a:pPr>
                      <a:r>
                        <a:rPr lang="en-US" sz="2600">
                          <a:solidFill>
                            <a:srgbClr val="000000"/>
                          </a:solidFill>
                          <a:latin typeface="210 디딤고딕 Bold"/>
                          <a:ea typeface="210 디딤고딕 Bold"/>
                          <a:cs typeface="210 디딤고딕 Bold"/>
                          <a:sym typeface="210 디딤고딕 Bold"/>
                        </a:rPr>
                        <a:t>Transformer Seq2Seq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640"/>
                        </a:lnSpc>
                        <a:defRPr/>
                      </a:pPr>
                      <a:r>
                        <a:rPr lang="en-US" sz="2600">
                          <a:solidFill>
                            <a:srgbClr val="000000"/>
                          </a:solidFill>
                          <a:latin typeface="210 디딤고딕 Light"/>
                          <a:ea typeface="210 디딤고딕 Light"/>
                          <a:cs typeface="210 디딤고딕 Light"/>
                          <a:sym typeface="210 디딤고딕 Light"/>
                        </a:rPr>
                        <a:t>97.39%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640"/>
                        </a:lnSpc>
                        <a:defRPr/>
                      </a:pPr>
                      <a:r>
                        <a:rPr lang="en-US" sz="2600">
                          <a:solidFill>
                            <a:srgbClr val="000000"/>
                          </a:solidFill>
                          <a:latin typeface="210 디딤고딕 Light"/>
                          <a:ea typeface="210 디딤고딕 Light"/>
                          <a:cs typeface="210 디딤고딕 Light"/>
                          <a:sym typeface="210 디딤고딕 Light"/>
                        </a:rPr>
                        <a:t>3,924.5 ms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31875">
                <a:tc>
                  <a:txBody>
                    <a:bodyPr/>
                    <a:lstStyle/>
                    <a:p>
                      <a:pPr algn="ctr">
                        <a:lnSpc>
                          <a:spcPts val="3640"/>
                        </a:lnSpc>
                        <a:defRPr/>
                      </a:pPr>
                      <a:r>
                        <a:rPr lang="en-US" sz="2600">
                          <a:solidFill>
                            <a:srgbClr val="000000"/>
                          </a:solidFill>
                          <a:latin typeface="210 디딤고딕 Bold"/>
                          <a:ea typeface="210 디딤고딕 Bold"/>
                          <a:cs typeface="210 디딤고딕 Bold"/>
                          <a:sym typeface="210 디딤고딕 Bold"/>
                        </a:rPr>
                        <a:t>Dijkstra (baseline)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640"/>
                        </a:lnSpc>
                        <a:defRPr/>
                      </a:pPr>
                      <a:r>
                        <a:rPr lang="en-US" sz="2600">
                          <a:solidFill>
                            <a:srgbClr val="000000"/>
                          </a:solidFill>
                          <a:latin typeface="210 디딤고딕 Light"/>
                          <a:ea typeface="210 디딤고딕 Light"/>
                          <a:cs typeface="210 디딤고딕 Light"/>
                          <a:sym typeface="210 디딤고딕 Light"/>
                        </a:rPr>
                        <a:t>100.00%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640"/>
                        </a:lnSpc>
                        <a:defRPr/>
                      </a:pPr>
                      <a:r>
                        <a:rPr lang="en-US" sz="2600">
                          <a:solidFill>
                            <a:srgbClr val="000000"/>
                          </a:solidFill>
                          <a:latin typeface="210 디딤고딕 Light"/>
                          <a:ea typeface="210 디딤고딕 Light"/>
                          <a:cs typeface="210 디딤고딕 Light"/>
                          <a:sym typeface="210 디딤고딕 Light"/>
                        </a:rPr>
                        <a:t>2.7 ms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0" name="TextBox 10"/>
          <p:cNvSpPr txBox="1"/>
          <p:nvPr/>
        </p:nvSpPr>
        <p:spPr>
          <a:xfrm>
            <a:off x="4313590" y="1753642"/>
            <a:ext cx="9660819" cy="11934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17"/>
              </a:lnSpc>
            </a:pPr>
            <a:r>
              <a:rPr lang="en-US" sz="730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실행 속도 비교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282982" y="7928567"/>
            <a:ext cx="9491370" cy="4911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77"/>
              </a:lnSpc>
              <a:spcBef>
                <a:spcPct val="0"/>
              </a:spcBef>
            </a:pPr>
            <a:r>
              <a:rPr lang="en-US" sz="2599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Transformer Seq2Seq은 Dijkstra 대비 약 1,400배 느림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282982" y="7492767"/>
            <a:ext cx="3324072" cy="4911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77"/>
              </a:lnSpc>
              <a:spcBef>
                <a:spcPct val="0"/>
              </a:spcBef>
            </a:pPr>
            <a:r>
              <a:rPr lang="en-US" sz="2599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Colab GPU 환경 기준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28307" y="1001327"/>
            <a:ext cx="16431386" cy="8284345"/>
            <a:chOff x="0" y="0"/>
            <a:chExt cx="4327608" cy="218188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27608" cy="2181885"/>
            </a:xfrm>
            <a:custGeom>
              <a:avLst/>
              <a:gdLst/>
              <a:ahLst/>
              <a:cxnLst/>
              <a:rect l="l" t="t" r="r" b="b"/>
              <a:pathLst>
                <a:path w="4327608" h="2181885">
                  <a:moveTo>
                    <a:pt x="0" y="0"/>
                  </a:moveTo>
                  <a:lnTo>
                    <a:pt x="4327608" y="0"/>
                  </a:lnTo>
                  <a:lnTo>
                    <a:pt x="4327608" y="2181885"/>
                  </a:lnTo>
                  <a:lnTo>
                    <a:pt x="0" y="218188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27608" cy="22295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606216" y="756509"/>
            <a:ext cx="1511496" cy="1636705"/>
          </a:xfrm>
          <a:custGeom>
            <a:avLst/>
            <a:gdLst/>
            <a:ahLst/>
            <a:cxnLst/>
            <a:rect l="l" t="t" r="r" b="b"/>
            <a:pathLst>
              <a:path w="1511496" h="1636705">
                <a:moveTo>
                  <a:pt x="0" y="0"/>
                </a:moveTo>
                <a:lnTo>
                  <a:pt x="1511496" y="0"/>
                </a:lnTo>
                <a:lnTo>
                  <a:pt x="1511496" y="1636705"/>
                </a:lnTo>
                <a:lnTo>
                  <a:pt x="0" y="16367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7521" r="-11307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6" name="Group 6"/>
          <p:cNvGrpSpPr/>
          <p:nvPr/>
        </p:nvGrpSpPr>
        <p:grpSpPr>
          <a:xfrm>
            <a:off x="2018815" y="3411746"/>
            <a:ext cx="4585023" cy="4859196"/>
            <a:chOff x="0" y="0"/>
            <a:chExt cx="1074763" cy="113903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074763" cy="1139032"/>
            </a:xfrm>
            <a:custGeom>
              <a:avLst/>
              <a:gdLst/>
              <a:ahLst/>
              <a:cxnLst/>
              <a:rect l="l" t="t" r="r" b="b"/>
              <a:pathLst>
                <a:path w="1074763" h="1139032">
                  <a:moveTo>
                    <a:pt x="0" y="0"/>
                  </a:moveTo>
                  <a:lnTo>
                    <a:pt x="1074763" y="0"/>
                  </a:lnTo>
                  <a:lnTo>
                    <a:pt x="1074763" y="1139032"/>
                  </a:lnTo>
                  <a:lnTo>
                    <a:pt x="0" y="1139032"/>
                  </a:lnTo>
                  <a:close/>
                </a:path>
              </a:pathLst>
            </a:custGeom>
            <a:solidFill>
              <a:srgbClr val="EFEFEF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76200"/>
              <a:ext cx="1074763" cy="12152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just">
                <a:lnSpc>
                  <a:spcPts val="3213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6851488" y="3411746"/>
            <a:ext cx="4585023" cy="4859196"/>
            <a:chOff x="0" y="0"/>
            <a:chExt cx="1074763" cy="113903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074763" cy="1139032"/>
            </a:xfrm>
            <a:custGeom>
              <a:avLst/>
              <a:gdLst/>
              <a:ahLst/>
              <a:cxnLst/>
              <a:rect l="l" t="t" r="r" b="b"/>
              <a:pathLst>
                <a:path w="1074763" h="1139032">
                  <a:moveTo>
                    <a:pt x="0" y="0"/>
                  </a:moveTo>
                  <a:lnTo>
                    <a:pt x="1074763" y="0"/>
                  </a:lnTo>
                  <a:lnTo>
                    <a:pt x="1074763" y="1139032"/>
                  </a:lnTo>
                  <a:lnTo>
                    <a:pt x="0" y="1139032"/>
                  </a:lnTo>
                  <a:close/>
                </a:path>
              </a:pathLst>
            </a:custGeom>
            <a:solidFill>
              <a:srgbClr val="EFEFEF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76200"/>
              <a:ext cx="1074763" cy="12152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just">
                <a:lnSpc>
                  <a:spcPts val="3213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1684162" y="3411746"/>
            <a:ext cx="4585023" cy="4859196"/>
            <a:chOff x="0" y="0"/>
            <a:chExt cx="1074763" cy="113903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074763" cy="1139032"/>
            </a:xfrm>
            <a:custGeom>
              <a:avLst/>
              <a:gdLst/>
              <a:ahLst/>
              <a:cxnLst/>
              <a:rect l="l" t="t" r="r" b="b"/>
              <a:pathLst>
                <a:path w="1074763" h="1139032">
                  <a:moveTo>
                    <a:pt x="0" y="0"/>
                  </a:moveTo>
                  <a:lnTo>
                    <a:pt x="1074763" y="0"/>
                  </a:lnTo>
                  <a:lnTo>
                    <a:pt x="1074763" y="1139032"/>
                  </a:lnTo>
                  <a:lnTo>
                    <a:pt x="0" y="1139032"/>
                  </a:lnTo>
                  <a:close/>
                </a:path>
              </a:pathLst>
            </a:custGeom>
            <a:solidFill>
              <a:srgbClr val="EFEFEF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76200"/>
              <a:ext cx="1074763" cy="12152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just">
                <a:lnSpc>
                  <a:spcPts val="3213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5686082" y="1753642"/>
            <a:ext cx="6915837" cy="11934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17"/>
              </a:lnSpc>
            </a:pPr>
            <a:r>
              <a:rPr lang="en-US" sz="730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고찰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232749" y="4737088"/>
            <a:ext cx="4157156" cy="2168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907"/>
              </a:lnSpc>
            </a:pPr>
            <a:r>
              <a:rPr lang="en-US" sz="1900">
                <a:solidFill>
                  <a:srgbClr val="34332C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정확도</a:t>
            </a:r>
          </a:p>
          <a:p>
            <a:pPr algn="just">
              <a:lnSpc>
                <a:spcPts val="2907"/>
              </a:lnSpc>
            </a:pPr>
            <a:r>
              <a:rPr lang="en-US" sz="190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충분히 높은 평균 정확도(97.4%) 달성</a:t>
            </a:r>
          </a:p>
          <a:p>
            <a:pPr algn="just">
              <a:lnSpc>
                <a:spcPts val="2907"/>
              </a:lnSpc>
            </a:pPr>
            <a:endParaRPr lang="en-US" sz="1900">
              <a:solidFill>
                <a:srgbClr val="34332C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  <a:p>
            <a:pPr algn="just">
              <a:lnSpc>
                <a:spcPts val="2907"/>
              </a:lnSpc>
            </a:pPr>
            <a:r>
              <a:rPr lang="en-US" sz="1900">
                <a:solidFill>
                  <a:srgbClr val="34332C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데이터 불균형</a:t>
            </a:r>
          </a:p>
          <a:p>
            <a:pPr algn="just">
              <a:lnSpc>
                <a:spcPts val="2907"/>
              </a:lnSpc>
              <a:spcBef>
                <a:spcPct val="0"/>
              </a:spcBef>
            </a:pPr>
            <a:r>
              <a:rPr lang="en-US" sz="190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짧은 경로 샘플이 많아, 정답이 긴 시퀀스에 유리함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184044" y="4737088"/>
            <a:ext cx="3919913" cy="3254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907"/>
              </a:lnSpc>
            </a:pPr>
            <a:r>
              <a:rPr lang="en-US" sz="190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Autoregressive 생성 방식의 한계</a:t>
            </a:r>
          </a:p>
          <a:p>
            <a:pPr algn="just">
              <a:lnSpc>
                <a:spcPts val="2907"/>
              </a:lnSpc>
            </a:pPr>
            <a:r>
              <a:rPr lang="en-US" sz="1900">
                <a:solidFill>
                  <a:srgbClr val="34332C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토큰 하나씩 반복</a:t>
            </a:r>
            <a:r>
              <a:rPr lang="en-US" sz="190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예측</a:t>
            </a:r>
          </a:p>
          <a:p>
            <a:pPr algn="just">
              <a:lnSpc>
                <a:spcPts val="2907"/>
              </a:lnSpc>
            </a:pPr>
            <a:endParaRPr lang="en-US" sz="1900">
              <a:solidFill>
                <a:srgbClr val="34332C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  <a:p>
            <a:pPr algn="just">
              <a:lnSpc>
                <a:spcPts val="2907"/>
              </a:lnSpc>
            </a:pPr>
            <a:r>
              <a:rPr lang="en-US" sz="1900">
                <a:solidFill>
                  <a:srgbClr val="34332C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실시간 </a:t>
            </a:r>
            <a:r>
              <a:rPr lang="en-US" sz="190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사용자 쿼리에는 </a:t>
            </a:r>
            <a:r>
              <a:rPr lang="en-US" sz="1900">
                <a:solidFill>
                  <a:srgbClr val="34332C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적합하지 않음</a:t>
            </a:r>
          </a:p>
          <a:p>
            <a:pPr algn="just">
              <a:lnSpc>
                <a:spcPts val="2907"/>
              </a:lnSpc>
            </a:pPr>
            <a:endParaRPr lang="en-US" sz="1900">
              <a:solidFill>
                <a:srgbClr val="34332C"/>
              </a:solidFill>
              <a:latin typeface="210 디딤고딕 Bold"/>
              <a:ea typeface="210 디딤고딕 Bold"/>
              <a:cs typeface="210 디딤고딕 Bold"/>
              <a:sym typeface="210 디딤고딕 Bold"/>
            </a:endParaRPr>
          </a:p>
          <a:p>
            <a:pPr algn="just">
              <a:lnSpc>
                <a:spcPts val="2907"/>
              </a:lnSpc>
            </a:pPr>
            <a:r>
              <a:rPr lang="en-US" sz="190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시간복잡도 차이로 인해 속도가 빠르 것이라 예상</a:t>
            </a:r>
          </a:p>
          <a:p>
            <a:pPr algn="just">
              <a:lnSpc>
                <a:spcPts val="2907"/>
              </a:lnSpc>
              <a:spcBef>
                <a:spcPct val="0"/>
              </a:spcBef>
            </a:pPr>
            <a:r>
              <a:rPr lang="en-US" sz="190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시간 복잡도에 곱해지는 </a:t>
            </a:r>
            <a:r>
              <a:rPr lang="en-US" sz="1900">
                <a:solidFill>
                  <a:srgbClr val="34332C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상수 차이</a:t>
            </a:r>
            <a:r>
              <a:rPr lang="en-US" sz="190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로 인해 오히려 </a:t>
            </a:r>
            <a:r>
              <a:rPr lang="en-US" sz="1900">
                <a:solidFill>
                  <a:srgbClr val="34332C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평균 추론시간은 더 느림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016717" y="4907286"/>
            <a:ext cx="3919913" cy="1806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907"/>
              </a:lnSpc>
            </a:pPr>
            <a:r>
              <a:rPr lang="en-US" sz="190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단순 최단 경로(baseline)와 Ai 예측의 </a:t>
            </a:r>
            <a:r>
              <a:rPr lang="en-US" sz="1900">
                <a:solidFill>
                  <a:srgbClr val="34332C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trade-off</a:t>
            </a:r>
            <a:r>
              <a:rPr lang="en-US" sz="190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확인</a:t>
            </a:r>
          </a:p>
          <a:p>
            <a:pPr algn="just">
              <a:lnSpc>
                <a:spcPts val="2907"/>
              </a:lnSpc>
            </a:pPr>
            <a:endParaRPr lang="en-US" sz="1900">
              <a:solidFill>
                <a:srgbClr val="34332C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  <a:p>
            <a:pPr algn="just">
              <a:lnSpc>
                <a:spcPts val="2907"/>
              </a:lnSpc>
            </a:pPr>
            <a:r>
              <a:rPr lang="en-US" sz="190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정확도 손실(≈2.6%)</a:t>
            </a:r>
          </a:p>
          <a:p>
            <a:pPr algn="just">
              <a:lnSpc>
                <a:spcPts val="2907"/>
              </a:lnSpc>
              <a:spcBef>
                <a:spcPct val="0"/>
              </a:spcBef>
            </a:pPr>
            <a:r>
              <a:rPr lang="en-US" sz="190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속도 대폭 저하(≈1,400×)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2351370" y="3652278"/>
            <a:ext cx="3919913" cy="868643"/>
            <a:chOff x="0" y="0"/>
            <a:chExt cx="918857" cy="203616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918857" cy="203616"/>
            </a:xfrm>
            <a:custGeom>
              <a:avLst/>
              <a:gdLst/>
              <a:ahLst/>
              <a:cxnLst/>
              <a:rect l="l" t="t" r="r" b="b"/>
              <a:pathLst>
                <a:path w="918857" h="203616">
                  <a:moveTo>
                    <a:pt x="0" y="0"/>
                  </a:moveTo>
                  <a:lnTo>
                    <a:pt x="918857" y="0"/>
                  </a:lnTo>
                  <a:lnTo>
                    <a:pt x="918857" y="203616"/>
                  </a:lnTo>
                  <a:lnTo>
                    <a:pt x="0" y="203616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47625"/>
              <a:ext cx="918857" cy="2512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7184044" y="3652278"/>
            <a:ext cx="3919913" cy="868643"/>
            <a:chOff x="0" y="0"/>
            <a:chExt cx="918857" cy="203616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918857" cy="203616"/>
            </a:xfrm>
            <a:custGeom>
              <a:avLst/>
              <a:gdLst/>
              <a:ahLst/>
              <a:cxnLst/>
              <a:rect l="l" t="t" r="r" b="b"/>
              <a:pathLst>
                <a:path w="918857" h="203616">
                  <a:moveTo>
                    <a:pt x="0" y="0"/>
                  </a:moveTo>
                  <a:lnTo>
                    <a:pt x="918857" y="0"/>
                  </a:lnTo>
                  <a:lnTo>
                    <a:pt x="918857" y="203616"/>
                  </a:lnTo>
                  <a:lnTo>
                    <a:pt x="0" y="203616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-47625"/>
              <a:ext cx="918857" cy="2512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2016717" y="3652278"/>
            <a:ext cx="3919913" cy="868643"/>
            <a:chOff x="0" y="0"/>
            <a:chExt cx="918857" cy="203616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918857" cy="203616"/>
            </a:xfrm>
            <a:custGeom>
              <a:avLst/>
              <a:gdLst/>
              <a:ahLst/>
              <a:cxnLst/>
              <a:rect l="l" t="t" r="r" b="b"/>
              <a:pathLst>
                <a:path w="918857" h="203616">
                  <a:moveTo>
                    <a:pt x="0" y="0"/>
                  </a:moveTo>
                  <a:lnTo>
                    <a:pt x="918857" y="0"/>
                  </a:lnTo>
                  <a:lnTo>
                    <a:pt x="918857" y="203616"/>
                  </a:lnTo>
                  <a:lnTo>
                    <a:pt x="0" y="203616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-47625"/>
              <a:ext cx="918857" cy="2512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2829369" y="3836092"/>
            <a:ext cx="3679157" cy="4423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72"/>
              </a:lnSpc>
              <a:spcBef>
                <a:spcPct val="0"/>
              </a:spcBef>
            </a:pPr>
            <a:r>
              <a:rPr lang="en-US" sz="2400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정확도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7662105" y="3836092"/>
            <a:ext cx="3679157" cy="4423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72"/>
              </a:lnSpc>
              <a:spcBef>
                <a:spcPct val="0"/>
              </a:spcBef>
            </a:pPr>
            <a:r>
              <a:rPr lang="en-US" sz="2400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속도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2494778" y="3836092"/>
            <a:ext cx="3346601" cy="4423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72"/>
              </a:lnSpc>
              <a:spcBef>
                <a:spcPct val="0"/>
              </a:spcBef>
            </a:pPr>
            <a:r>
              <a:rPr lang="en-US" sz="2400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비교 평가의 의의</a:t>
            </a:r>
          </a:p>
        </p:txBody>
      </p:sp>
      <p:sp>
        <p:nvSpPr>
          <p:cNvPr id="31" name="AutoShape 31"/>
          <p:cNvSpPr/>
          <p:nvPr/>
        </p:nvSpPr>
        <p:spPr>
          <a:xfrm>
            <a:off x="2653094" y="3894766"/>
            <a:ext cx="0" cy="383667"/>
          </a:xfrm>
          <a:prstGeom prst="line">
            <a:avLst/>
          </a:prstGeom>
          <a:ln w="47625" cap="flat">
            <a:solidFill>
              <a:srgbClr val="54545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2" name="AutoShape 32"/>
          <p:cNvSpPr/>
          <p:nvPr/>
        </p:nvSpPr>
        <p:spPr>
          <a:xfrm>
            <a:off x="7485767" y="3894766"/>
            <a:ext cx="0" cy="383667"/>
          </a:xfrm>
          <a:prstGeom prst="line">
            <a:avLst/>
          </a:prstGeom>
          <a:ln w="47625" cap="flat">
            <a:solidFill>
              <a:srgbClr val="54545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3" name="AutoShape 33"/>
          <p:cNvSpPr/>
          <p:nvPr/>
        </p:nvSpPr>
        <p:spPr>
          <a:xfrm>
            <a:off x="12318441" y="3894766"/>
            <a:ext cx="0" cy="383667"/>
          </a:xfrm>
          <a:prstGeom prst="line">
            <a:avLst/>
          </a:prstGeom>
          <a:ln w="47625" cap="flat">
            <a:solidFill>
              <a:srgbClr val="54545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28307" y="1001327"/>
            <a:ext cx="16431386" cy="8284345"/>
            <a:chOff x="0" y="0"/>
            <a:chExt cx="4327608" cy="218188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27608" cy="2181885"/>
            </a:xfrm>
            <a:custGeom>
              <a:avLst/>
              <a:gdLst/>
              <a:ahLst/>
              <a:cxnLst/>
              <a:rect l="l" t="t" r="r" b="b"/>
              <a:pathLst>
                <a:path w="4327608" h="2181885">
                  <a:moveTo>
                    <a:pt x="0" y="0"/>
                  </a:moveTo>
                  <a:lnTo>
                    <a:pt x="4327608" y="0"/>
                  </a:lnTo>
                  <a:lnTo>
                    <a:pt x="4327608" y="2181885"/>
                  </a:lnTo>
                  <a:lnTo>
                    <a:pt x="0" y="218188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27608" cy="22295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437622" y="3635342"/>
            <a:ext cx="6817971" cy="4962768"/>
            <a:chOff x="0" y="0"/>
            <a:chExt cx="1598183" cy="116331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598183" cy="1163310"/>
            </a:xfrm>
            <a:custGeom>
              <a:avLst/>
              <a:gdLst/>
              <a:ahLst/>
              <a:cxnLst/>
              <a:rect l="l" t="t" r="r" b="b"/>
              <a:pathLst>
                <a:path w="1598183" h="1163310">
                  <a:moveTo>
                    <a:pt x="0" y="0"/>
                  </a:moveTo>
                  <a:lnTo>
                    <a:pt x="1598183" y="0"/>
                  </a:lnTo>
                  <a:lnTo>
                    <a:pt x="1598183" y="1163310"/>
                  </a:lnTo>
                  <a:lnTo>
                    <a:pt x="0" y="1163310"/>
                  </a:lnTo>
                  <a:close/>
                </a:path>
              </a:pathLst>
            </a:custGeom>
            <a:solidFill>
              <a:srgbClr val="EFEFEF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76200"/>
              <a:ext cx="1598183" cy="12395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just">
                <a:lnSpc>
                  <a:spcPts val="3213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209180" y="4123090"/>
            <a:ext cx="5274854" cy="868643"/>
            <a:chOff x="0" y="0"/>
            <a:chExt cx="1236465" cy="20361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236465" cy="203616"/>
            </a:xfrm>
            <a:custGeom>
              <a:avLst/>
              <a:gdLst/>
              <a:ahLst/>
              <a:cxnLst/>
              <a:rect l="l" t="t" r="r" b="b"/>
              <a:pathLst>
                <a:path w="1236465" h="203616">
                  <a:moveTo>
                    <a:pt x="0" y="0"/>
                  </a:moveTo>
                  <a:lnTo>
                    <a:pt x="1236465" y="0"/>
                  </a:lnTo>
                  <a:lnTo>
                    <a:pt x="1236465" y="203616"/>
                  </a:lnTo>
                  <a:lnTo>
                    <a:pt x="0" y="203616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1236465" cy="2512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1606216" y="756509"/>
            <a:ext cx="1511496" cy="1636705"/>
          </a:xfrm>
          <a:custGeom>
            <a:avLst/>
            <a:gdLst/>
            <a:ahLst/>
            <a:cxnLst/>
            <a:rect l="l" t="t" r="r" b="b"/>
            <a:pathLst>
              <a:path w="1511496" h="1636705">
                <a:moveTo>
                  <a:pt x="0" y="0"/>
                </a:moveTo>
                <a:lnTo>
                  <a:pt x="1511496" y="0"/>
                </a:lnTo>
                <a:lnTo>
                  <a:pt x="1511496" y="1636705"/>
                </a:lnTo>
                <a:lnTo>
                  <a:pt x="0" y="16367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7521" r="-11307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2" name="AutoShape 12"/>
          <p:cNvSpPr/>
          <p:nvPr/>
        </p:nvSpPr>
        <p:spPr>
          <a:xfrm>
            <a:off x="10510904" y="4365578"/>
            <a:ext cx="0" cy="383667"/>
          </a:xfrm>
          <a:prstGeom prst="line">
            <a:avLst/>
          </a:prstGeom>
          <a:ln w="47625" cap="flat">
            <a:solidFill>
              <a:srgbClr val="54545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3" name="TextBox 13"/>
          <p:cNvSpPr txBox="1"/>
          <p:nvPr/>
        </p:nvSpPr>
        <p:spPr>
          <a:xfrm>
            <a:off x="4313590" y="1753642"/>
            <a:ext cx="9660819" cy="11934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17"/>
              </a:lnSpc>
            </a:pPr>
            <a:r>
              <a:rPr lang="en-US" sz="730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결론 및 향후과제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209180" y="5350779"/>
            <a:ext cx="5274854" cy="27885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213"/>
              </a:lnSpc>
            </a:pPr>
            <a:r>
              <a:rPr lang="en-US" sz="210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1. </a:t>
            </a:r>
            <a:r>
              <a:rPr lang="en-US" sz="2100">
                <a:solidFill>
                  <a:srgbClr val="34332C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NON-AUTOREGRESSIVE</a:t>
            </a:r>
            <a:r>
              <a:rPr lang="en-US" sz="210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또는 </a:t>
            </a:r>
            <a:r>
              <a:rPr lang="en-US" sz="2100">
                <a:solidFill>
                  <a:srgbClr val="34332C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병렬 디코딩</a:t>
            </a:r>
            <a:r>
              <a:rPr lang="en-US" sz="210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모델 적용</a:t>
            </a:r>
          </a:p>
          <a:p>
            <a:pPr algn="just">
              <a:lnSpc>
                <a:spcPts val="3213"/>
              </a:lnSpc>
            </a:pPr>
            <a:endParaRPr lang="en-US" sz="2100">
              <a:solidFill>
                <a:srgbClr val="34332C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  <a:p>
            <a:pPr algn="just">
              <a:lnSpc>
                <a:spcPts val="3213"/>
              </a:lnSpc>
              <a:spcBef>
                <a:spcPct val="0"/>
              </a:spcBef>
            </a:pPr>
            <a:r>
              <a:rPr lang="en-US" sz="210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2. </a:t>
            </a:r>
            <a:r>
              <a:rPr lang="en-US" sz="2100">
                <a:solidFill>
                  <a:srgbClr val="34332C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하이브리드 접근</a:t>
            </a:r>
            <a:r>
              <a:rPr lang="en-US" sz="210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: 초기 구간 DIJKSTRA + 후속 TRANSFORMER</a:t>
            </a:r>
          </a:p>
          <a:p>
            <a:pPr algn="just">
              <a:lnSpc>
                <a:spcPts val="3213"/>
              </a:lnSpc>
              <a:spcBef>
                <a:spcPct val="0"/>
              </a:spcBef>
            </a:pPr>
            <a:endParaRPr lang="en-US" sz="2100">
              <a:solidFill>
                <a:srgbClr val="34332C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  <a:p>
            <a:pPr algn="just">
              <a:lnSpc>
                <a:spcPts val="3213"/>
              </a:lnSpc>
              <a:spcBef>
                <a:spcPct val="0"/>
              </a:spcBef>
            </a:pPr>
            <a:r>
              <a:rPr lang="en-US" sz="210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3. 타 건물 </a:t>
            </a:r>
            <a:r>
              <a:rPr lang="en-US" sz="2100">
                <a:solidFill>
                  <a:srgbClr val="34332C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그래프 확장</a:t>
            </a:r>
            <a:r>
              <a:rPr lang="en-US" sz="210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및 </a:t>
            </a:r>
            <a:r>
              <a:rPr lang="en-US" sz="2100">
                <a:solidFill>
                  <a:srgbClr val="34332C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사용자 선호 반영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782491" y="4249373"/>
            <a:ext cx="3008210" cy="520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83"/>
              </a:lnSpc>
              <a:spcBef>
                <a:spcPct val="0"/>
              </a:spcBef>
            </a:pPr>
            <a:r>
              <a:rPr lang="en-US" sz="2799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향후과제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2032408" y="3635342"/>
            <a:ext cx="6817971" cy="4962768"/>
            <a:chOff x="0" y="0"/>
            <a:chExt cx="1598183" cy="116331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598183" cy="1163310"/>
            </a:xfrm>
            <a:custGeom>
              <a:avLst/>
              <a:gdLst/>
              <a:ahLst/>
              <a:cxnLst/>
              <a:rect l="l" t="t" r="r" b="b"/>
              <a:pathLst>
                <a:path w="1598183" h="1163310">
                  <a:moveTo>
                    <a:pt x="0" y="0"/>
                  </a:moveTo>
                  <a:lnTo>
                    <a:pt x="1598183" y="0"/>
                  </a:lnTo>
                  <a:lnTo>
                    <a:pt x="1598183" y="1163310"/>
                  </a:lnTo>
                  <a:lnTo>
                    <a:pt x="0" y="1163310"/>
                  </a:lnTo>
                  <a:close/>
                </a:path>
              </a:pathLst>
            </a:custGeom>
            <a:solidFill>
              <a:srgbClr val="EFEFEF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76200"/>
              <a:ext cx="1598183" cy="12395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just">
                <a:lnSpc>
                  <a:spcPts val="3213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2803966" y="4123090"/>
            <a:ext cx="5274854" cy="868643"/>
            <a:chOff x="0" y="0"/>
            <a:chExt cx="1236465" cy="203616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236465" cy="203616"/>
            </a:xfrm>
            <a:custGeom>
              <a:avLst/>
              <a:gdLst/>
              <a:ahLst/>
              <a:cxnLst/>
              <a:rect l="l" t="t" r="r" b="b"/>
              <a:pathLst>
                <a:path w="1236465" h="203616">
                  <a:moveTo>
                    <a:pt x="0" y="0"/>
                  </a:moveTo>
                  <a:lnTo>
                    <a:pt x="1236465" y="0"/>
                  </a:lnTo>
                  <a:lnTo>
                    <a:pt x="1236465" y="203616"/>
                  </a:lnTo>
                  <a:lnTo>
                    <a:pt x="0" y="203616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47625"/>
              <a:ext cx="1236465" cy="2512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2" name="AutoShape 22"/>
          <p:cNvSpPr/>
          <p:nvPr/>
        </p:nvSpPr>
        <p:spPr>
          <a:xfrm>
            <a:off x="3105690" y="4365578"/>
            <a:ext cx="0" cy="383667"/>
          </a:xfrm>
          <a:prstGeom prst="line">
            <a:avLst/>
          </a:prstGeom>
          <a:ln w="47625" cap="flat">
            <a:solidFill>
              <a:srgbClr val="54545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3" name="TextBox 23"/>
          <p:cNvSpPr txBox="1"/>
          <p:nvPr/>
        </p:nvSpPr>
        <p:spPr>
          <a:xfrm>
            <a:off x="2803966" y="5350779"/>
            <a:ext cx="5274854" cy="11883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213"/>
              </a:lnSpc>
              <a:spcBef>
                <a:spcPct val="0"/>
              </a:spcBef>
            </a:pPr>
            <a:r>
              <a:rPr lang="en-US" sz="210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Transformer Seq2Seq 모델은 경로 안내 용도로 사용할 수 있으나, </a:t>
            </a:r>
            <a:r>
              <a:rPr lang="en-US" sz="2100">
                <a:solidFill>
                  <a:srgbClr val="34332C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실행 속도 최적화가 필요</a:t>
            </a:r>
            <a:r>
              <a:rPr lang="en-US" sz="210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하고, 정확도 면에서도 </a:t>
            </a:r>
            <a:r>
              <a:rPr lang="en-US" sz="2100">
                <a:solidFill>
                  <a:srgbClr val="34332C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약간의 손해</a:t>
            </a:r>
            <a:r>
              <a:rPr lang="en-US" sz="210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가 발생한다.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3377277" y="4249373"/>
            <a:ext cx="4042034" cy="520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83"/>
              </a:lnSpc>
              <a:spcBef>
                <a:spcPct val="0"/>
              </a:spcBef>
            </a:pPr>
            <a:r>
              <a:rPr lang="en-US" sz="2799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결론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28307" y="1001327"/>
            <a:ext cx="16431386" cy="8284345"/>
            <a:chOff x="0" y="0"/>
            <a:chExt cx="4327608" cy="218188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27608" cy="2181885"/>
            </a:xfrm>
            <a:custGeom>
              <a:avLst/>
              <a:gdLst/>
              <a:ahLst/>
              <a:cxnLst/>
              <a:rect l="l" t="t" r="r" b="b"/>
              <a:pathLst>
                <a:path w="4327608" h="2181885">
                  <a:moveTo>
                    <a:pt x="0" y="0"/>
                  </a:moveTo>
                  <a:lnTo>
                    <a:pt x="4327608" y="0"/>
                  </a:lnTo>
                  <a:lnTo>
                    <a:pt x="4327608" y="2181885"/>
                  </a:lnTo>
                  <a:lnTo>
                    <a:pt x="0" y="218188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27608" cy="22295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606216" y="756509"/>
            <a:ext cx="1511496" cy="1636705"/>
          </a:xfrm>
          <a:custGeom>
            <a:avLst/>
            <a:gdLst/>
            <a:ahLst/>
            <a:cxnLst/>
            <a:rect l="l" t="t" r="r" b="b"/>
            <a:pathLst>
              <a:path w="1511496" h="1636705">
                <a:moveTo>
                  <a:pt x="0" y="0"/>
                </a:moveTo>
                <a:lnTo>
                  <a:pt x="1511496" y="0"/>
                </a:lnTo>
                <a:lnTo>
                  <a:pt x="1511496" y="1636705"/>
                </a:lnTo>
                <a:lnTo>
                  <a:pt x="0" y="16367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7521" r="-11307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TextBox 6"/>
          <p:cNvSpPr txBox="1"/>
          <p:nvPr/>
        </p:nvSpPr>
        <p:spPr>
          <a:xfrm>
            <a:off x="5495913" y="8527797"/>
            <a:ext cx="7038403" cy="388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213"/>
              </a:lnSpc>
              <a:spcBef>
                <a:spcPct val="0"/>
              </a:spcBef>
            </a:pPr>
            <a:r>
              <a:rPr lang="en-US" sz="210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김성준, 김준섭, 김진성, 한보람, 황윤서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534316" y="1515310"/>
            <a:ext cx="4039366" cy="11884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213"/>
              </a:lnSpc>
            </a:pPr>
            <a:r>
              <a:rPr lang="en-US" sz="210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AI Project</a:t>
            </a:r>
          </a:p>
          <a:p>
            <a:pPr marL="0" lvl="0" indent="0" algn="r">
              <a:lnSpc>
                <a:spcPts val="3213"/>
              </a:lnSpc>
              <a:spcBef>
                <a:spcPct val="0"/>
              </a:spcBef>
            </a:pPr>
            <a:r>
              <a:rPr lang="en-US" sz="210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2025 Spring Semester</a:t>
            </a:r>
          </a:p>
          <a:p>
            <a:pPr marL="0" lvl="0" indent="0" algn="r">
              <a:lnSpc>
                <a:spcPts val="3213"/>
              </a:lnSpc>
              <a:spcBef>
                <a:spcPct val="0"/>
              </a:spcBef>
            </a:pPr>
            <a:r>
              <a:rPr lang="en-US" sz="2100" u="none" strike="noStrike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Team 7</a:t>
            </a:r>
          </a:p>
        </p:txBody>
      </p:sp>
      <p:sp>
        <p:nvSpPr>
          <p:cNvPr id="8" name="AutoShape 8"/>
          <p:cNvSpPr/>
          <p:nvPr/>
        </p:nvSpPr>
        <p:spPr>
          <a:xfrm>
            <a:off x="1660267" y="8195872"/>
            <a:ext cx="14967466" cy="0"/>
          </a:xfrm>
          <a:prstGeom prst="line">
            <a:avLst/>
          </a:prstGeom>
          <a:ln w="19050" cap="flat">
            <a:solidFill>
              <a:srgbClr val="34332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9" name="TextBox 9"/>
          <p:cNvSpPr txBox="1"/>
          <p:nvPr/>
        </p:nvSpPr>
        <p:spPr>
          <a:xfrm>
            <a:off x="5686082" y="4253482"/>
            <a:ext cx="6915837" cy="1656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3028"/>
              </a:lnSpc>
              <a:spcBef>
                <a:spcPct val="0"/>
              </a:spcBef>
            </a:pPr>
            <a:r>
              <a:rPr lang="en-US" sz="10099" b="1" u="none" strike="noStrike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Q &amp; A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28307" y="1001327"/>
            <a:ext cx="16431386" cy="8284345"/>
            <a:chOff x="0" y="0"/>
            <a:chExt cx="4327608" cy="218188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27608" cy="2181885"/>
            </a:xfrm>
            <a:custGeom>
              <a:avLst/>
              <a:gdLst/>
              <a:ahLst/>
              <a:cxnLst/>
              <a:rect l="l" t="t" r="r" b="b"/>
              <a:pathLst>
                <a:path w="4327608" h="2181885">
                  <a:moveTo>
                    <a:pt x="0" y="0"/>
                  </a:moveTo>
                  <a:lnTo>
                    <a:pt x="4327608" y="0"/>
                  </a:lnTo>
                  <a:lnTo>
                    <a:pt x="4327608" y="2181885"/>
                  </a:lnTo>
                  <a:lnTo>
                    <a:pt x="0" y="218188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27608" cy="22295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606216" y="756509"/>
            <a:ext cx="1511496" cy="1636705"/>
          </a:xfrm>
          <a:custGeom>
            <a:avLst/>
            <a:gdLst/>
            <a:ahLst/>
            <a:cxnLst/>
            <a:rect l="l" t="t" r="r" b="b"/>
            <a:pathLst>
              <a:path w="1511496" h="1636705">
                <a:moveTo>
                  <a:pt x="0" y="0"/>
                </a:moveTo>
                <a:lnTo>
                  <a:pt x="1511496" y="0"/>
                </a:lnTo>
                <a:lnTo>
                  <a:pt x="1511496" y="1636705"/>
                </a:lnTo>
                <a:lnTo>
                  <a:pt x="0" y="16367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7521" r="-11307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TextBox 6"/>
          <p:cNvSpPr txBox="1"/>
          <p:nvPr/>
        </p:nvSpPr>
        <p:spPr>
          <a:xfrm>
            <a:off x="5495913" y="8527797"/>
            <a:ext cx="7038403" cy="388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213"/>
              </a:lnSpc>
              <a:spcBef>
                <a:spcPct val="0"/>
              </a:spcBef>
            </a:pPr>
            <a:r>
              <a:rPr lang="en-US" sz="210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김성준, 김준섭, 김진성, 한보람, 황윤서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534316" y="1515310"/>
            <a:ext cx="4039366" cy="11884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213"/>
              </a:lnSpc>
            </a:pPr>
            <a:r>
              <a:rPr lang="en-US" sz="210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AI Project</a:t>
            </a:r>
          </a:p>
          <a:p>
            <a:pPr marL="0" lvl="0" indent="0" algn="r">
              <a:lnSpc>
                <a:spcPts val="3213"/>
              </a:lnSpc>
              <a:spcBef>
                <a:spcPct val="0"/>
              </a:spcBef>
            </a:pPr>
            <a:r>
              <a:rPr lang="en-US" sz="210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2025 Spring Semester</a:t>
            </a:r>
          </a:p>
          <a:p>
            <a:pPr marL="0" lvl="0" indent="0" algn="r">
              <a:lnSpc>
                <a:spcPts val="3213"/>
              </a:lnSpc>
              <a:spcBef>
                <a:spcPct val="0"/>
              </a:spcBef>
            </a:pPr>
            <a:r>
              <a:rPr lang="en-US" sz="2100" u="none" strike="noStrike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Team 7</a:t>
            </a:r>
          </a:p>
        </p:txBody>
      </p:sp>
      <p:sp>
        <p:nvSpPr>
          <p:cNvPr id="8" name="AutoShape 8"/>
          <p:cNvSpPr/>
          <p:nvPr/>
        </p:nvSpPr>
        <p:spPr>
          <a:xfrm>
            <a:off x="1660267" y="8195872"/>
            <a:ext cx="14967466" cy="0"/>
          </a:xfrm>
          <a:prstGeom prst="line">
            <a:avLst/>
          </a:prstGeom>
          <a:ln w="19050" cap="flat">
            <a:solidFill>
              <a:srgbClr val="34332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9" name="TextBox 9"/>
          <p:cNvSpPr txBox="1"/>
          <p:nvPr/>
        </p:nvSpPr>
        <p:spPr>
          <a:xfrm>
            <a:off x="4360313" y="4253482"/>
            <a:ext cx="9567375" cy="1656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028"/>
              </a:lnSpc>
            </a:pPr>
            <a:r>
              <a:rPr lang="en-US" sz="10099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감사합니다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28307" y="1001327"/>
            <a:ext cx="16431386" cy="8284345"/>
            <a:chOff x="0" y="0"/>
            <a:chExt cx="4327608" cy="218188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27608" cy="2181885"/>
            </a:xfrm>
            <a:custGeom>
              <a:avLst/>
              <a:gdLst/>
              <a:ahLst/>
              <a:cxnLst/>
              <a:rect l="l" t="t" r="r" b="b"/>
              <a:pathLst>
                <a:path w="4327608" h="2181885">
                  <a:moveTo>
                    <a:pt x="0" y="0"/>
                  </a:moveTo>
                  <a:lnTo>
                    <a:pt x="4327608" y="0"/>
                  </a:lnTo>
                  <a:lnTo>
                    <a:pt x="4327608" y="2181885"/>
                  </a:lnTo>
                  <a:lnTo>
                    <a:pt x="0" y="218188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27608" cy="22295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606216" y="756509"/>
            <a:ext cx="1511496" cy="1636705"/>
          </a:xfrm>
          <a:custGeom>
            <a:avLst/>
            <a:gdLst/>
            <a:ahLst/>
            <a:cxnLst/>
            <a:rect l="l" t="t" r="r" b="b"/>
            <a:pathLst>
              <a:path w="1511496" h="1636705">
                <a:moveTo>
                  <a:pt x="0" y="0"/>
                </a:moveTo>
                <a:lnTo>
                  <a:pt x="1511496" y="0"/>
                </a:lnTo>
                <a:lnTo>
                  <a:pt x="1511496" y="1636705"/>
                </a:lnTo>
                <a:lnTo>
                  <a:pt x="0" y="16367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7521" r="-11307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6" name="Group 6"/>
          <p:cNvGrpSpPr/>
          <p:nvPr/>
        </p:nvGrpSpPr>
        <p:grpSpPr>
          <a:xfrm>
            <a:off x="2603620" y="4022607"/>
            <a:ext cx="3062659" cy="2051062"/>
            <a:chOff x="0" y="0"/>
            <a:chExt cx="717910" cy="48078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717910" cy="480784"/>
            </a:xfrm>
            <a:custGeom>
              <a:avLst/>
              <a:gdLst/>
              <a:ahLst/>
              <a:cxnLst/>
              <a:rect l="l" t="t" r="r" b="b"/>
              <a:pathLst>
                <a:path w="717910" h="480784">
                  <a:moveTo>
                    <a:pt x="0" y="0"/>
                  </a:moveTo>
                  <a:lnTo>
                    <a:pt x="717910" y="0"/>
                  </a:lnTo>
                  <a:lnTo>
                    <a:pt x="717910" y="480784"/>
                  </a:lnTo>
                  <a:lnTo>
                    <a:pt x="0" y="480784"/>
                  </a:lnTo>
                  <a:close/>
                </a:path>
              </a:pathLst>
            </a:custGeom>
            <a:solidFill>
              <a:srgbClr val="EFEFEF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76200"/>
              <a:ext cx="717910" cy="5569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just">
                <a:lnSpc>
                  <a:spcPts val="3213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5943953" y="4022607"/>
            <a:ext cx="3062659" cy="2051062"/>
            <a:chOff x="0" y="0"/>
            <a:chExt cx="717910" cy="48078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717910" cy="480784"/>
            </a:xfrm>
            <a:custGeom>
              <a:avLst/>
              <a:gdLst/>
              <a:ahLst/>
              <a:cxnLst/>
              <a:rect l="l" t="t" r="r" b="b"/>
              <a:pathLst>
                <a:path w="717910" h="480784">
                  <a:moveTo>
                    <a:pt x="0" y="0"/>
                  </a:moveTo>
                  <a:lnTo>
                    <a:pt x="717910" y="0"/>
                  </a:lnTo>
                  <a:lnTo>
                    <a:pt x="717910" y="480784"/>
                  </a:lnTo>
                  <a:lnTo>
                    <a:pt x="0" y="480784"/>
                  </a:lnTo>
                  <a:close/>
                </a:path>
              </a:pathLst>
            </a:custGeom>
            <a:solidFill>
              <a:srgbClr val="EFEFEF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76200"/>
              <a:ext cx="717910" cy="5569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just">
                <a:lnSpc>
                  <a:spcPts val="3213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9282837" y="4022607"/>
            <a:ext cx="3062659" cy="2051062"/>
            <a:chOff x="0" y="0"/>
            <a:chExt cx="717910" cy="480784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717910" cy="480784"/>
            </a:xfrm>
            <a:custGeom>
              <a:avLst/>
              <a:gdLst/>
              <a:ahLst/>
              <a:cxnLst/>
              <a:rect l="l" t="t" r="r" b="b"/>
              <a:pathLst>
                <a:path w="717910" h="480784">
                  <a:moveTo>
                    <a:pt x="0" y="0"/>
                  </a:moveTo>
                  <a:lnTo>
                    <a:pt x="717910" y="0"/>
                  </a:lnTo>
                  <a:lnTo>
                    <a:pt x="717910" y="480784"/>
                  </a:lnTo>
                  <a:lnTo>
                    <a:pt x="0" y="480784"/>
                  </a:lnTo>
                  <a:close/>
                </a:path>
              </a:pathLst>
            </a:custGeom>
            <a:solidFill>
              <a:srgbClr val="EFEFEF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76200"/>
              <a:ext cx="717910" cy="5569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just">
                <a:lnSpc>
                  <a:spcPts val="3213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2621721" y="4022607"/>
            <a:ext cx="3062659" cy="2051062"/>
            <a:chOff x="0" y="0"/>
            <a:chExt cx="717910" cy="480784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717910" cy="480784"/>
            </a:xfrm>
            <a:custGeom>
              <a:avLst/>
              <a:gdLst/>
              <a:ahLst/>
              <a:cxnLst/>
              <a:rect l="l" t="t" r="r" b="b"/>
              <a:pathLst>
                <a:path w="717910" h="480784">
                  <a:moveTo>
                    <a:pt x="0" y="0"/>
                  </a:moveTo>
                  <a:lnTo>
                    <a:pt x="717910" y="0"/>
                  </a:lnTo>
                  <a:lnTo>
                    <a:pt x="717910" y="480784"/>
                  </a:lnTo>
                  <a:lnTo>
                    <a:pt x="0" y="480784"/>
                  </a:lnTo>
                  <a:close/>
                </a:path>
              </a:pathLst>
            </a:custGeom>
            <a:solidFill>
              <a:srgbClr val="EFEFEF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76200"/>
              <a:ext cx="717910" cy="5569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just">
                <a:lnSpc>
                  <a:spcPts val="3213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2603620" y="6035827"/>
            <a:ext cx="3062659" cy="887178"/>
            <a:chOff x="0" y="0"/>
            <a:chExt cx="717910" cy="207961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717910" cy="207961"/>
            </a:xfrm>
            <a:custGeom>
              <a:avLst/>
              <a:gdLst/>
              <a:ahLst/>
              <a:cxnLst/>
              <a:rect l="l" t="t" r="r" b="b"/>
              <a:pathLst>
                <a:path w="717910" h="207961">
                  <a:moveTo>
                    <a:pt x="0" y="0"/>
                  </a:moveTo>
                  <a:lnTo>
                    <a:pt x="717910" y="0"/>
                  </a:lnTo>
                  <a:lnTo>
                    <a:pt x="717910" y="207961"/>
                  </a:lnTo>
                  <a:lnTo>
                    <a:pt x="0" y="207961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47625"/>
              <a:ext cx="717910" cy="2555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5943953" y="6035827"/>
            <a:ext cx="3062659" cy="887178"/>
            <a:chOff x="0" y="0"/>
            <a:chExt cx="717910" cy="207961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717910" cy="207961"/>
            </a:xfrm>
            <a:custGeom>
              <a:avLst/>
              <a:gdLst/>
              <a:ahLst/>
              <a:cxnLst/>
              <a:rect l="l" t="t" r="r" b="b"/>
              <a:pathLst>
                <a:path w="717910" h="207961">
                  <a:moveTo>
                    <a:pt x="0" y="0"/>
                  </a:moveTo>
                  <a:lnTo>
                    <a:pt x="717910" y="0"/>
                  </a:lnTo>
                  <a:lnTo>
                    <a:pt x="717910" y="207961"/>
                  </a:lnTo>
                  <a:lnTo>
                    <a:pt x="0" y="207961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47625"/>
              <a:ext cx="717910" cy="2555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9282837" y="6035827"/>
            <a:ext cx="3062659" cy="887178"/>
            <a:chOff x="0" y="0"/>
            <a:chExt cx="717910" cy="207961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717910" cy="207961"/>
            </a:xfrm>
            <a:custGeom>
              <a:avLst/>
              <a:gdLst/>
              <a:ahLst/>
              <a:cxnLst/>
              <a:rect l="l" t="t" r="r" b="b"/>
              <a:pathLst>
                <a:path w="717910" h="207961">
                  <a:moveTo>
                    <a:pt x="0" y="0"/>
                  </a:moveTo>
                  <a:lnTo>
                    <a:pt x="717910" y="0"/>
                  </a:lnTo>
                  <a:lnTo>
                    <a:pt x="717910" y="207961"/>
                  </a:lnTo>
                  <a:lnTo>
                    <a:pt x="0" y="207961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-47625"/>
              <a:ext cx="717910" cy="2555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12621721" y="6035827"/>
            <a:ext cx="3062659" cy="887178"/>
            <a:chOff x="0" y="0"/>
            <a:chExt cx="717910" cy="207961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717910" cy="207961"/>
            </a:xfrm>
            <a:custGeom>
              <a:avLst/>
              <a:gdLst/>
              <a:ahLst/>
              <a:cxnLst/>
              <a:rect l="l" t="t" r="r" b="b"/>
              <a:pathLst>
                <a:path w="717910" h="207961">
                  <a:moveTo>
                    <a:pt x="0" y="0"/>
                  </a:moveTo>
                  <a:lnTo>
                    <a:pt x="717910" y="0"/>
                  </a:lnTo>
                  <a:lnTo>
                    <a:pt x="717910" y="207961"/>
                  </a:lnTo>
                  <a:lnTo>
                    <a:pt x="0" y="207961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-47625"/>
              <a:ext cx="717910" cy="2555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0" name="AutoShape 30"/>
          <p:cNvSpPr/>
          <p:nvPr/>
        </p:nvSpPr>
        <p:spPr>
          <a:xfrm>
            <a:off x="1660267" y="8195872"/>
            <a:ext cx="14967466" cy="0"/>
          </a:xfrm>
          <a:prstGeom prst="line">
            <a:avLst/>
          </a:prstGeom>
          <a:ln w="19050" cap="flat">
            <a:solidFill>
              <a:srgbClr val="34332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31" name="Group 31"/>
          <p:cNvGrpSpPr/>
          <p:nvPr/>
        </p:nvGrpSpPr>
        <p:grpSpPr>
          <a:xfrm>
            <a:off x="3770623" y="7831546"/>
            <a:ext cx="728653" cy="728653"/>
            <a:chOff x="0" y="0"/>
            <a:chExt cx="812800" cy="81280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7110956" y="7831546"/>
            <a:ext cx="728653" cy="728653"/>
            <a:chOff x="0" y="0"/>
            <a:chExt cx="812800" cy="812800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6" name="TextBox 3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7" name="Group 37"/>
          <p:cNvGrpSpPr/>
          <p:nvPr/>
        </p:nvGrpSpPr>
        <p:grpSpPr>
          <a:xfrm>
            <a:off x="10449840" y="7831546"/>
            <a:ext cx="728653" cy="728653"/>
            <a:chOff x="0" y="0"/>
            <a:chExt cx="812800" cy="812800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9" name="TextBox 3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0" name="Group 40"/>
          <p:cNvGrpSpPr/>
          <p:nvPr/>
        </p:nvGrpSpPr>
        <p:grpSpPr>
          <a:xfrm>
            <a:off x="13788724" y="7831546"/>
            <a:ext cx="728653" cy="728653"/>
            <a:chOff x="0" y="0"/>
            <a:chExt cx="812800" cy="812800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2" name="TextBox 4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43" name="TextBox 43"/>
          <p:cNvSpPr txBox="1"/>
          <p:nvPr/>
        </p:nvSpPr>
        <p:spPr>
          <a:xfrm>
            <a:off x="4401979" y="1753642"/>
            <a:ext cx="9484043" cy="11934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17"/>
              </a:lnSpc>
            </a:pPr>
            <a:r>
              <a:rPr lang="en-US" sz="730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프로젝트 목표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2730972" y="4615894"/>
            <a:ext cx="2807955" cy="7882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213"/>
              </a:lnSpc>
              <a:spcBef>
                <a:spcPct val="0"/>
              </a:spcBef>
            </a:pPr>
            <a:r>
              <a:rPr lang="en-US" sz="210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캠퍼스 지도 (실내·실외)를 그래프로 변환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6139354" y="4218838"/>
            <a:ext cx="2671856" cy="15883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213"/>
              </a:lnSpc>
              <a:spcBef>
                <a:spcPct val="0"/>
              </a:spcBef>
            </a:pPr>
            <a:r>
              <a:rPr lang="en-US" sz="210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전통적 Dijkstra 알고리즘으로 최단 경로를 생성한 데이터를 학습용 정답(교사)로 활용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9594433" y="4615894"/>
            <a:ext cx="2439468" cy="7882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213"/>
              </a:lnSpc>
              <a:spcBef>
                <a:spcPct val="0"/>
              </a:spcBef>
            </a:pPr>
            <a:r>
              <a:rPr lang="en-US" sz="210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Transformer Seq2Seq 모델을 훈련·평가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12820371" y="4415869"/>
            <a:ext cx="2665358" cy="11883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213"/>
              </a:lnSpc>
              <a:spcBef>
                <a:spcPct val="0"/>
              </a:spcBef>
            </a:pPr>
            <a:r>
              <a:rPr lang="en-US" sz="210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DIJKSTRA 방식과 정확도 및 실행 속도를 비교·분석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2603620" y="6171377"/>
            <a:ext cx="3062659" cy="520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83"/>
              </a:lnSpc>
              <a:spcBef>
                <a:spcPct val="0"/>
              </a:spcBef>
            </a:pPr>
            <a:r>
              <a:rPr lang="en-US" sz="2799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지도 그래프 화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5943953" y="6171377"/>
            <a:ext cx="3062659" cy="520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83"/>
              </a:lnSpc>
              <a:spcBef>
                <a:spcPct val="0"/>
              </a:spcBef>
            </a:pPr>
            <a:r>
              <a:rPr lang="en-US" sz="2799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데이터 셋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9282837" y="6171377"/>
            <a:ext cx="3062659" cy="520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83"/>
              </a:lnSpc>
              <a:spcBef>
                <a:spcPct val="0"/>
              </a:spcBef>
            </a:pPr>
            <a:r>
              <a:rPr lang="en-US" sz="2799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모델 훈련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12621721" y="6171377"/>
            <a:ext cx="3062659" cy="520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83"/>
              </a:lnSpc>
              <a:spcBef>
                <a:spcPct val="0"/>
              </a:spcBef>
            </a:pPr>
            <a:r>
              <a:rPr lang="en-US" sz="2799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검증</a:t>
            </a:r>
          </a:p>
        </p:txBody>
      </p:sp>
      <p:sp>
        <p:nvSpPr>
          <p:cNvPr id="52" name="AutoShape 52"/>
          <p:cNvSpPr/>
          <p:nvPr/>
        </p:nvSpPr>
        <p:spPr>
          <a:xfrm>
            <a:off x="4144474" y="6923005"/>
            <a:ext cx="0" cy="908541"/>
          </a:xfrm>
          <a:prstGeom prst="line">
            <a:avLst/>
          </a:prstGeom>
          <a:ln w="19050" cap="flat">
            <a:solidFill>
              <a:srgbClr val="34332C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3" name="AutoShape 53"/>
          <p:cNvSpPr/>
          <p:nvPr/>
        </p:nvSpPr>
        <p:spPr>
          <a:xfrm>
            <a:off x="7465033" y="6923005"/>
            <a:ext cx="0" cy="908541"/>
          </a:xfrm>
          <a:prstGeom prst="line">
            <a:avLst/>
          </a:prstGeom>
          <a:ln w="19050" cap="flat">
            <a:solidFill>
              <a:srgbClr val="34332C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4" name="AutoShape 54"/>
          <p:cNvSpPr/>
          <p:nvPr/>
        </p:nvSpPr>
        <p:spPr>
          <a:xfrm>
            <a:off x="10823692" y="6923005"/>
            <a:ext cx="0" cy="908541"/>
          </a:xfrm>
          <a:prstGeom prst="line">
            <a:avLst/>
          </a:prstGeom>
          <a:ln w="19050" cap="flat">
            <a:solidFill>
              <a:srgbClr val="34332C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5" name="AutoShape 55"/>
          <p:cNvSpPr/>
          <p:nvPr/>
        </p:nvSpPr>
        <p:spPr>
          <a:xfrm>
            <a:off x="14143526" y="6923005"/>
            <a:ext cx="0" cy="908541"/>
          </a:xfrm>
          <a:prstGeom prst="line">
            <a:avLst/>
          </a:prstGeom>
          <a:ln w="19050" cap="flat">
            <a:solidFill>
              <a:srgbClr val="34332C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6" name="TextBox 56"/>
          <p:cNvSpPr txBox="1"/>
          <p:nvPr/>
        </p:nvSpPr>
        <p:spPr>
          <a:xfrm>
            <a:off x="3877445" y="7887833"/>
            <a:ext cx="534059" cy="520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83"/>
              </a:lnSpc>
              <a:spcBef>
                <a:spcPct val="0"/>
              </a:spcBef>
            </a:pPr>
            <a:r>
              <a:rPr lang="en-US" sz="2799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01</a:t>
            </a:r>
          </a:p>
        </p:txBody>
      </p:sp>
      <p:sp>
        <p:nvSpPr>
          <p:cNvPr id="57" name="TextBox 57"/>
          <p:cNvSpPr txBox="1"/>
          <p:nvPr/>
        </p:nvSpPr>
        <p:spPr>
          <a:xfrm>
            <a:off x="7207528" y="7887833"/>
            <a:ext cx="534059" cy="520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83"/>
              </a:lnSpc>
              <a:spcBef>
                <a:spcPct val="0"/>
              </a:spcBef>
            </a:pPr>
            <a:r>
              <a:rPr lang="en-US" sz="2799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02</a:t>
            </a:r>
          </a:p>
        </p:txBody>
      </p:sp>
      <p:sp>
        <p:nvSpPr>
          <p:cNvPr id="58" name="TextBox 58"/>
          <p:cNvSpPr txBox="1"/>
          <p:nvPr/>
        </p:nvSpPr>
        <p:spPr>
          <a:xfrm>
            <a:off x="10535184" y="7887833"/>
            <a:ext cx="534059" cy="520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83"/>
              </a:lnSpc>
              <a:spcBef>
                <a:spcPct val="0"/>
              </a:spcBef>
            </a:pPr>
            <a:r>
              <a:rPr lang="en-US" sz="2799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03</a:t>
            </a:r>
          </a:p>
        </p:txBody>
      </p:sp>
      <p:sp>
        <p:nvSpPr>
          <p:cNvPr id="59" name="TextBox 59"/>
          <p:cNvSpPr txBox="1"/>
          <p:nvPr/>
        </p:nvSpPr>
        <p:spPr>
          <a:xfrm>
            <a:off x="13886021" y="7887833"/>
            <a:ext cx="534059" cy="520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83"/>
              </a:lnSpc>
              <a:spcBef>
                <a:spcPct val="0"/>
              </a:spcBef>
            </a:pPr>
            <a:r>
              <a:rPr lang="en-US" sz="2799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04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28307" y="1001327"/>
            <a:ext cx="16431386" cy="8284345"/>
            <a:chOff x="0" y="0"/>
            <a:chExt cx="4327608" cy="218188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27608" cy="2181885"/>
            </a:xfrm>
            <a:custGeom>
              <a:avLst/>
              <a:gdLst/>
              <a:ahLst/>
              <a:cxnLst/>
              <a:rect l="l" t="t" r="r" b="b"/>
              <a:pathLst>
                <a:path w="4327608" h="2181885">
                  <a:moveTo>
                    <a:pt x="0" y="0"/>
                  </a:moveTo>
                  <a:lnTo>
                    <a:pt x="4327608" y="0"/>
                  </a:lnTo>
                  <a:lnTo>
                    <a:pt x="4327608" y="2181885"/>
                  </a:lnTo>
                  <a:lnTo>
                    <a:pt x="0" y="218188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27608" cy="22295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606216" y="756509"/>
            <a:ext cx="1511496" cy="1636705"/>
          </a:xfrm>
          <a:custGeom>
            <a:avLst/>
            <a:gdLst/>
            <a:ahLst/>
            <a:cxnLst/>
            <a:rect l="l" t="t" r="r" b="b"/>
            <a:pathLst>
              <a:path w="1511496" h="1636705">
                <a:moveTo>
                  <a:pt x="0" y="0"/>
                </a:moveTo>
                <a:lnTo>
                  <a:pt x="1511496" y="0"/>
                </a:lnTo>
                <a:lnTo>
                  <a:pt x="1511496" y="1636705"/>
                </a:lnTo>
                <a:lnTo>
                  <a:pt x="0" y="16367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7521" r="-11307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6" name="Group 6"/>
          <p:cNvGrpSpPr/>
          <p:nvPr/>
        </p:nvGrpSpPr>
        <p:grpSpPr>
          <a:xfrm>
            <a:off x="2018815" y="4736334"/>
            <a:ext cx="4585023" cy="3553881"/>
            <a:chOff x="0" y="0"/>
            <a:chExt cx="1074763" cy="83305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074763" cy="833056"/>
            </a:xfrm>
            <a:custGeom>
              <a:avLst/>
              <a:gdLst/>
              <a:ahLst/>
              <a:cxnLst/>
              <a:rect l="l" t="t" r="r" b="b"/>
              <a:pathLst>
                <a:path w="1074763" h="833056">
                  <a:moveTo>
                    <a:pt x="0" y="0"/>
                  </a:moveTo>
                  <a:lnTo>
                    <a:pt x="1074763" y="0"/>
                  </a:lnTo>
                  <a:lnTo>
                    <a:pt x="1074763" y="833056"/>
                  </a:lnTo>
                  <a:lnTo>
                    <a:pt x="0" y="833056"/>
                  </a:lnTo>
                  <a:close/>
                </a:path>
              </a:pathLst>
            </a:custGeom>
            <a:solidFill>
              <a:srgbClr val="EFEFEF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76200"/>
              <a:ext cx="1074763" cy="9092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just">
                <a:lnSpc>
                  <a:spcPts val="3213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6851488" y="4736334"/>
            <a:ext cx="4585023" cy="3553881"/>
            <a:chOff x="0" y="0"/>
            <a:chExt cx="1074763" cy="833056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074763" cy="833056"/>
            </a:xfrm>
            <a:custGeom>
              <a:avLst/>
              <a:gdLst/>
              <a:ahLst/>
              <a:cxnLst/>
              <a:rect l="l" t="t" r="r" b="b"/>
              <a:pathLst>
                <a:path w="1074763" h="833056">
                  <a:moveTo>
                    <a:pt x="0" y="0"/>
                  </a:moveTo>
                  <a:lnTo>
                    <a:pt x="1074763" y="0"/>
                  </a:lnTo>
                  <a:lnTo>
                    <a:pt x="1074763" y="833056"/>
                  </a:lnTo>
                  <a:lnTo>
                    <a:pt x="0" y="833056"/>
                  </a:lnTo>
                  <a:close/>
                </a:path>
              </a:pathLst>
            </a:custGeom>
            <a:solidFill>
              <a:srgbClr val="EFEFEF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76200"/>
              <a:ext cx="1074763" cy="9092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just">
                <a:lnSpc>
                  <a:spcPts val="3213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1684162" y="4736334"/>
            <a:ext cx="4585023" cy="3553881"/>
            <a:chOff x="0" y="0"/>
            <a:chExt cx="1074763" cy="833056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074763" cy="833056"/>
            </a:xfrm>
            <a:custGeom>
              <a:avLst/>
              <a:gdLst/>
              <a:ahLst/>
              <a:cxnLst/>
              <a:rect l="l" t="t" r="r" b="b"/>
              <a:pathLst>
                <a:path w="1074763" h="833056">
                  <a:moveTo>
                    <a:pt x="0" y="0"/>
                  </a:moveTo>
                  <a:lnTo>
                    <a:pt x="1074763" y="0"/>
                  </a:lnTo>
                  <a:lnTo>
                    <a:pt x="1074763" y="833056"/>
                  </a:lnTo>
                  <a:lnTo>
                    <a:pt x="0" y="833056"/>
                  </a:lnTo>
                  <a:close/>
                </a:path>
              </a:pathLst>
            </a:custGeom>
            <a:solidFill>
              <a:srgbClr val="EFEFEF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76200"/>
              <a:ext cx="1074763" cy="9092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just">
                <a:lnSpc>
                  <a:spcPts val="3213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5686082" y="1753642"/>
            <a:ext cx="6915837" cy="11934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17"/>
              </a:lnSpc>
            </a:pPr>
            <a:r>
              <a:rPr lang="en-US" sz="730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방법론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351370" y="6370399"/>
            <a:ext cx="3919913" cy="11883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213"/>
              </a:lnSpc>
            </a:pPr>
            <a:r>
              <a:rPr lang="en-US" sz="210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복잡한 복도망</a:t>
            </a:r>
          </a:p>
          <a:p>
            <a:pPr algn="just">
              <a:lnSpc>
                <a:spcPts val="3213"/>
              </a:lnSpc>
            </a:pPr>
            <a:r>
              <a:rPr lang="en-US" sz="210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층간 이동</a:t>
            </a:r>
          </a:p>
          <a:p>
            <a:pPr algn="just">
              <a:lnSpc>
                <a:spcPts val="3213"/>
              </a:lnSpc>
              <a:spcBef>
                <a:spcPct val="0"/>
              </a:spcBef>
            </a:pPr>
            <a:r>
              <a:rPr lang="en-US" sz="210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실내-실외 경계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184044" y="6370399"/>
            <a:ext cx="3919913" cy="11883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213"/>
              </a:lnSpc>
              <a:spcBef>
                <a:spcPct val="0"/>
              </a:spcBef>
            </a:pPr>
            <a:r>
              <a:rPr lang="en-US" sz="210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신입생</a:t>
            </a:r>
          </a:p>
          <a:p>
            <a:pPr algn="just">
              <a:lnSpc>
                <a:spcPts val="3213"/>
              </a:lnSpc>
              <a:spcBef>
                <a:spcPct val="0"/>
              </a:spcBef>
            </a:pPr>
            <a:r>
              <a:rPr lang="en-US" sz="210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외부 방문자</a:t>
            </a:r>
          </a:p>
          <a:p>
            <a:pPr algn="just">
              <a:lnSpc>
                <a:spcPts val="3213"/>
              </a:lnSpc>
              <a:spcBef>
                <a:spcPct val="0"/>
              </a:spcBef>
            </a:pPr>
            <a:r>
              <a:rPr lang="en-US" sz="210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기타 행사 참가자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016717" y="6370399"/>
            <a:ext cx="4098158" cy="15883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213"/>
              </a:lnSpc>
            </a:pPr>
            <a:r>
              <a:rPr lang="en-US" sz="210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통합 그래프 구축</a:t>
            </a:r>
          </a:p>
          <a:p>
            <a:pPr algn="just">
              <a:lnSpc>
                <a:spcPts val="3213"/>
              </a:lnSpc>
            </a:pPr>
            <a:r>
              <a:rPr lang="en-US" sz="210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토큰화된 시퀀스 데이터셋 생성</a:t>
            </a:r>
          </a:p>
          <a:p>
            <a:pPr algn="just">
              <a:lnSpc>
                <a:spcPts val="3213"/>
              </a:lnSpc>
            </a:pPr>
            <a:r>
              <a:rPr lang="en-US" sz="210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Transformer Seq2Seq 모델 훈련</a:t>
            </a:r>
          </a:p>
          <a:p>
            <a:pPr algn="just">
              <a:lnSpc>
                <a:spcPts val="3213"/>
              </a:lnSpc>
              <a:spcBef>
                <a:spcPct val="0"/>
              </a:spcBef>
            </a:pPr>
            <a:r>
              <a:rPr lang="en-US" sz="210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정확도 분석 및 시간 비교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2351370" y="5167366"/>
            <a:ext cx="3919913" cy="868643"/>
            <a:chOff x="0" y="0"/>
            <a:chExt cx="918857" cy="203616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918857" cy="203616"/>
            </a:xfrm>
            <a:custGeom>
              <a:avLst/>
              <a:gdLst/>
              <a:ahLst/>
              <a:cxnLst/>
              <a:rect l="l" t="t" r="r" b="b"/>
              <a:pathLst>
                <a:path w="918857" h="203616">
                  <a:moveTo>
                    <a:pt x="0" y="0"/>
                  </a:moveTo>
                  <a:lnTo>
                    <a:pt x="918857" y="0"/>
                  </a:lnTo>
                  <a:lnTo>
                    <a:pt x="918857" y="203616"/>
                  </a:lnTo>
                  <a:lnTo>
                    <a:pt x="0" y="203616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47625"/>
              <a:ext cx="918857" cy="2512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7184044" y="5167366"/>
            <a:ext cx="3919913" cy="868643"/>
            <a:chOff x="0" y="0"/>
            <a:chExt cx="918857" cy="203616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918857" cy="203616"/>
            </a:xfrm>
            <a:custGeom>
              <a:avLst/>
              <a:gdLst/>
              <a:ahLst/>
              <a:cxnLst/>
              <a:rect l="l" t="t" r="r" b="b"/>
              <a:pathLst>
                <a:path w="918857" h="203616">
                  <a:moveTo>
                    <a:pt x="0" y="0"/>
                  </a:moveTo>
                  <a:lnTo>
                    <a:pt x="918857" y="0"/>
                  </a:lnTo>
                  <a:lnTo>
                    <a:pt x="918857" y="203616"/>
                  </a:lnTo>
                  <a:lnTo>
                    <a:pt x="0" y="203616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-47625"/>
              <a:ext cx="918857" cy="2512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2016717" y="5167366"/>
            <a:ext cx="3919913" cy="868643"/>
            <a:chOff x="0" y="0"/>
            <a:chExt cx="918857" cy="203616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918857" cy="203616"/>
            </a:xfrm>
            <a:custGeom>
              <a:avLst/>
              <a:gdLst/>
              <a:ahLst/>
              <a:cxnLst/>
              <a:rect l="l" t="t" r="r" b="b"/>
              <a:pathLst>
                <a:path w="918857" h="203616">
                  <a:moveTo>
                    <a:pt x="0" y="0"/>
                  </a:moveTo>
                  <a:lnTo>
                    <a:pt x="918857" y="0"/>
                  </a:lnTo>
                  <a:lnTo>
                    <a:pt x="918857" y="203616"/>
                  </a:lnTo>
                  <a:lnTo>
                    <a:pt x="0" y="203616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-47625"/>
              <a:ext cx="918857" cy="2512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2924682" y="5293649"/>
            <a:ext cx="3346601" cy="520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83"/>
              </a:lnSpc>
              <a:spcBef>
                <a:spcPct val="0"/>
              </a:spcBef>
            </a:pPr>
            <a:r>
              <a:rPr lang="en-US" sz="2799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문제점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7757355" y="5293649"/>
            <a:ext cx="3346601" cy="520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83"/>
              </a:lnSpc>
              <a:spcBef>
                <a:spcPct val="0"/>
              </a:spcBef>
            </a:pPr>
            <a:r>
              <a:rPr lang="en-US" sz="2799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대상 사용자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2590028" y="5293649"/>
            <a:ext cx="3346601" cy="520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83"/>
              </a:lnSpc>
              <a:spcBef>
                <a:spcPct val="0"/>
              </a:spcBef>
            </a:pPr>
            <a:r>
              <a:rPr lang="en-US" sz="2799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세부 목표</a:t>
            </a:r>
          </a:p>
        </p:txBody>
      </p:sp>
      <p:sp>
        <p:nvSpPr>
          <p:cNvPr id="31" name="AutoShape 31"/>
          <p:cNvSpPr/>
          <p:nvPr/>
        </p:nvSpPr>
        <p:spPr>
          <a:xfrm>
            <a:off x="2653094" y="5409854"/>
            <a:ext cx="0" cy="383667"/>
          </a:xfrm>
          <a:prstGeom prst="line">
            <a:avLst/>
          </a:prstGeom>
          <a:ln w="47625" cap="flat">
            <a:solidFill>
              <a:srgbClr val="54545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2" name="AutoShape 32"/>
          <p:cNvSpPr/>
          <p:nvPr/>
        </p:nvSpPr>
        <p:spPr>
          <a:xfrm>
            <a:off x="7485767" y="5409854"/>
            <a:ext cx="0" cy="383667"/>
          </a:xfrm>
          <a:prstGeom prst="line">
            <a:avLst/>
          </a:prstGeom>
          <a:ln w="47625" cap="flat">
            <a:solidFill>
              <a:srgbClr val="54545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3" name="AutoShape 33"/>
          <p:cNvSpPr/>
          <p:nvPr/>
        </p:nvSpPr>
        <p:spPr>
          <a:xfrm>
            <a:off x="12318441" y="5409854"/>
            <a:ext cx="0" cy="383667"/>
          </a:xfrm>
          <a:prstGeom prst="line">
            <a:avLst/>
          </a:prstGeom>
          <a:ln w="47625" cap="flat">
            <a:solidFill>
              <a:srgbClr val="54545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4" name="TextBox 34"/>
          <p:cNvSpPr txBox="1"/>
          <p:nvPr/>
        </p:nvSpPr>
        <p:spPr>
          <a:xfrm>
            <a:off x="2018815" y="3472251"/>
            <a:ext cx="14250370" cy="520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83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문제 정의 및 목표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28307" y="1001327"/>
            <a:ext cx="16431386" cy="8284345"/>
            <a:chOff x="0" y="0"/>
            <a:chExt cx="4327608" cy="218188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27608" cy="2181885"/>
            </a:xfrm>
            <a:custGeom>
              <a:avLst/>
              <a:gdLst/>
              <a:ahLst/>
              <a:cxnLst/>
              <a:rect l="l" t="t" r="r" b="b"/>
              <a:pathLst>
                <a:path w="4327608" h="2181885">
                  <a:moveTo>
                    <a:pt x="0" y="0"/>
                  </a:moveTo>
                  <a:lnTo>
                    <a:pt x="4327608" y="0"/>
                  </a:lnTo>
                  <a:lnTo>
                    <a:pt x="4327608" y="2181885"/>
                  </a:lnTo>
                  <a:lnTo>
                    <a:pt x="0" y="218188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27608" cy="22295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606216" y="756509"/>
            <a:ext cx="1511496" cy="1636705"/>
          </a:xfrm>
          <a:custGeom>
            <a:avLst/>
            <a:gdLst/>
            <a:ahLst/>
            <a:cxnLst/>
            <a:rect l="l" t="t" r="r" b="b"/>
            <a:pathLst>
              <a:path w="1511496" h="1636705">
                <a:moveTo>
                  <a:pt x="0" y="0"/>
                </a:moveTo>
                <a:lnTo>
                  <a:pt x="1511496" y="0"/>
                </a:lnTo>
                <a:lnTo>
                  <a:pt x="1511496" y="1636705"/>
                </a:lnTo>
                <a:lnTo>
                  <a:pt x="0" y="16367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7521" r="-11307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6" name="Group 6"/>
          <p:cNvGrpSpPr/>
          <p:nvPr/>
        </p:nvGrpSpPr>
        <p:grpSpPr>
          <a:xfrm>
            <a:off x="1883419" y="3251056"/>
            <a:ext cx="14521161" cy="5568758"/>
            <a:chOff x="0" y="0"/>
            <a:chExt cx="3403867" cy="130535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403867" cy="1305358"/>
            </a:xfrm>
            <a:custGeom>
              <a:avLst/>
              <a:gdLst/>
              <a:ahLst/>
              <a:cxnLst/>
              <a:rect l="l" t="t" r="r" b="b"/>
              <a:pathLst>
                <a:path w="3403867" h="1305358">
                  <a:moveTo>
                    <a:pt x="0" y="0"/>
                  </a:moveTo>
                  <a:lnTo>
                    <a:pt x="3403867" y="0"/>
                  </a:lnTo>
                  <a:lnTo>
                    <a:pt x="3403867" y="1305358"/>
                  </a:lnTo>
                  <a:lnTo>
                    <a:pt x="0" y="1305358"/>
                  </a:lnTo>
                  <a:close/>
                </a:path>
              </a:pathLst>
            </a:custGeom>
            <a:solidFill>
              <a:srgbClr val="EFEFEF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76200"/>
              <a:ext cx="3403867" cy="13815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just">
                <a:lnSpc>
                  <a:spcPts val="3213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AutoShape 9"/>
          <p:cNvSpPr/>
          <p:nvPr/>
        </p:nvSpPr>
        <p:spPr>
          <a:xfrm>
            <a:off x="9134475" y="3850724"/>
            <a:ext cx="0" cy="4458103"/>
          </a:xfrm>
          <a:prstGeom prst="line">
            <a:avLst/>
          </a:prstGeom>
          <a:ln w="19050" cap="flat">
            <a:solidFill>
              <a:srgbClr val="34332C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10" name="Group 10"/>
          <p:cNvGrpSpPr/>
          <p:nvPr/>
        </p:nvGrpSpPr>
        <p:grpSpPr>
          <a:xfrm>
            <a:off x="2361964" y="3929200"/>
            <a:ext cx="6213873" cy="868643"/>
            <a:chOff x="0" y="0"/>
            <a:chExt cx="1456578" cy="203616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456578" cy="203616"/>
            </a:xfrm>
            <a:custGeom>
              <a:avLst/>
              <a:gdLst/>
              <a:ahLst/>
              <a:cxnLst/>
              <a:rect l="l" t="t" r="r" b="b"/>
              <a:pathLst>
                <a:path w="1456578" h="203616">
                  <a:moveTo>
                    <a:pt x="0" y="0"/>
                  </a:moveTo>
                  <a:lnTo>
                    <a:pt x="1456578" y="0"/>
                  </a:lnTo>
                  <a:lnTo>
                    <a:pt x="1456578" y="203616"/>
                  </a:lnTo>
                  <a:lnTo>
                    <a:pt x="0" y="203616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47625"/>
              <a:ext cx="1456578" cy="2512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3" name="AutoShape 13"/>
          <p:cNvSpPr/>
          <p:nvPr/>
        </p:nvSpPr>
        <p:spPr>
          <a:xfrm>
            <a:off x="2663688" y="4171688"/>
            <a:ext cx="0" cy="383667"/>
          </a:xfrm>
          <a:prstGeom prst="line">
            <a:avLst/>
          </a:prstGeom>
          <a:ln w="47625" cap="flat">
            <a:solidFill>
              <a:srgbClr val="54545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4" name="Freeform 14"/>
          <p:cNvSpPr/>
          <p:nvPr/>
        </p:nvSpPr>
        <p:spPr>
          <a:xfrm>
            <a:off x="9696450" y="4366037"/>
            <a:ext cx="6211712" cy="3338795"/>
          </a:xfrm>
          <a:custGeom>
            <a:avLst/>
            <a:gdLst/>
            <a:ahLst/>
            <a:cxnLst/>
            <a:rect l="l" t="t" r="r" b="b"/>
            <a:pathLst>
              <a:path w="6211712" h="3338795">
                <a:moveTo>
                  <a:pt x="0" y="0"/>
                </a:moveTo>
                <a:lnTo>
                  <a:pt x="6211712" y="0"/>
                </a:lnTo>
                <a:lnTo>
                  <a:pt x="6211712" y="3338795"/>
                </a:lnTo>
                <a:lnTo>
                  <a:pt x="0" y="333879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5" name="TextBox 15"/>
          <p:cNvSpPr txBox="1"/>
          <p:nvPr/>
        </p:nvSpPr>
        <p:spPr>
          <a:xfrm>
            <a:off x="3725380" y="1753642"/>
            <a:ext cx="10837240" cy="11934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17"/>
              </a:lnSpc>
            </a:pPr>
            <a:r>
              <a:rPr lang="en-US" sz="730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방법론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361964" y="5353131"/>
            <a:ext cx="6534715" cy="23884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213"/>
              </a:lnSpc>
            </a:pPr>
            <a:r>
              <a:rPr lang="en-US" sz="2100">
                <a:solidFill>
                  <a:srgbClr val="34332C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그래프 생성</a:t>
            </a:r>
            <a:r>
              <a:rPr lang="en-US" sz="210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: GUI기반 JSON 생성 프로그램 사용</a:t>
            </a:r>
          </a:p>
          <a:p>
            <a:pPr algn="just">
              <a:lnSpc>
                <a:spcPts val="3213"/>
              </a:lnSpc>
            </a:pPr>
            <a:endParaRPr lang="en-US" sz="2100">
              <a:solidFill>
                <a:srgbClr val="34332C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  <a:p>
            <a:pPr algn="just">
              <a:lnSpc>
                <a:spcPts val="3213"/>
              </a:lnSpc>
            </a:pPr>
            <a:r>
              <a:rPr lang="en-US" sz="2100">
                <a:solidFill>
                  <a:srgbClr val="34332C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노드 </a:t>
            </a:r>
            <a:r>
              <a:rPr lang="en-US" sz="210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: { id, name, type, x, y }</a:t>
            </a:r>
          </a:p>
          <a:p>
            <a:pPr algn="just">
              <a:lnSpc>
                <a:spcPts val="3213"/>
              </a:lnSpc>
            </a:pPr>
            <a:r>
              <a:rPr lang="en-US" sz="210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ex. {"id": 89, "name": "elevator2_1f", "type": "Elevator", ... }</a:t>
            </a:r>
          </a:p>
          <a:p>
            <a:pPr algn="just">
              <a:lnSpc>
                <a:spcPts val="3213"/>
              </a:lnSpc>
            </a:pPr>
            <a:endParaRPr lang="en-US" sz="2100">
              <a:solidFill>
                <a:srgbClr val="34332C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  <a:p>
            <a:pPr algn="just">
              <a:lnSpc>
                <a:spcPts val="3213"/>
              </a:lnSpc>
              <a:spcBef>
                <a:spcPct val="0"/>
              </a:spcBef>
            </a:pPr>
            <a:r>
              <a:rPr lang="en-US" sz="2100">
                <a:solidFill>
                  <a:srgbClr val="34332C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엣지 </a:t>
            </a:r>
            <a:r>
              <a:rPr lang="en-US" sz="210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: 인접 노드 간 거리 (weight)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935275" y="4055483"/>
            <a:ext cx="5640561" cy="520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83"/>
              </a:lnSpc>
              <a:spcBef>
                <a:spcPct val="0"/>
              </a:spcBef>
            </a:pPr>
            <a:r>
              <a:rPr lang="en-US" sz="2799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그래프 및 데이터 생성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28307" y="1001327"/>
            <a:ext cx="16431386" cy="8284345"/>
            <a:chOff x="0" y="0"/>
            <a:chExt cx="4327608" cy="218188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27608" cy="2181885"/>
            </a:xfrm>
            <a:custGeom>
              <a:avLst/>
              <a:gdLst/>
              <a:ahLst/>
              <a:cxnLst/>
              <a:rect l="l" t="t" r="r" b="b"/>
              <a:pathLst>
                <a:path w="4327608" h="2181885">
                  <a:moveTo>
                    <a:pt x="0" y="0"/>
                  </a:moveTo>
                  <a:lnTo>
                    <a:pt x="4327608" y="0"/>
                  </a:lnTo>
                  <a:lnTo>
                    <a:pt x="4327608" y="2181885"/>
                  </a:lnTo>
                  <a:lnTo>
                    <a:pt x="0" y="218188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27608" cy="22295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606216" y="756509"/>
            <a:ext cx="1511496" cy="1636705"/>
          </a:xfrm>
          <a:custGeom>
            <a:avLst/>
            <a:gdLst/>
            <a:ahLst/>
            <a:cxnLst/>
            <a:rect l="l" t="t" r="r" b="b"/>
            <a:pathLst>
              <a:path w="1511496" h="1636705">
                <a:moveTo>
                  <a:pt x="0" y="0"/>
                </a:moveTo>
                <a:lnTo>
                  <a:pt x="1511496" y="0"/>
                </a:lnTo>
                <a:lnTo>
                  <a:pt x="1511496" y="1636705"/>
                </a:lnTo>
                <a:lnTo>
                  <a:pt x="0" y="16367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7521" r="-11307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6" name="Group 6"/>
          <p:cNvGrpSpPr/>
          <p:nvPr/>
        </p:nvGrpSpPr>
        <p:grpSpPr>
          <a:xfrm>
            <a:off x="3496542" y="3251056"/>
            <a:ext cx="11294915" cy="5568758"/>
            <a:chOff x="0" y="0"/>
            <a:chExt cx="2647612" cy="130535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647612" cy="1305358"/>
            </a:xfrm>
            <a:custGeom>
              <a:avLst/>
              <a:gdLst/>
              <a:ahLst/>
              <a:cxnLst/>
              <a:rect l="l" t="t" r="r" b="b"/>
              <a:pathLst>
                <a:path w="2647612" h="1305358">
                  <a:moveTo>
                    <a:pt x="0" y="0"/>
                  </a:moveTo>
                  <a:lnTo>
                    <a:pt x="2647612" y="0"/>
                  </a:lnTo>
                  <a:lnTo>
                    <a:pt x="2647612" y="1305358"/>
                  </a:lnTo>
                  <a:lnTo>
                    <a:pt x="0" y="1305358"/>
                  </a:lnTo>
                  <a:close/>
                </a:path>
              </a:pathLst>
            </a:custGeom>
            <a:solidFill>
              <a:srgbClr val="EFEFEF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76200"/>
              <a:ext cx="2647612" cy="13815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just">
                <a:lnSpc>
                  <a:spcPts val="3213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3975086" y="3929200"/>
            <a:ext cx="10170925" cy="868643"/>
            <a:chOff x="0" y="0"/>
            <a:chExt cx="2384140" cy="203616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384140" cy="203616"/>
            </a:xfrm>
            <a:custGeom>
              <a:avLst/>
              <a:gdLst/>
              <a:ahLst/>
              <a:cxnLst/>
              <a:rect l="l" t="t" r="r" b="b"/>
              <a:pathLst>
                <a:path w="2384140" h="203616">
                  <a:moveTo>
                    <a:pt x="0" y="0"/>
                  </a:moveTo>
                  <a:lnTo>
                    <a:pt x="2384140" y="0"/>
                  </a:lnTo>
                  <a:lnTo>
                    <a:pt x="2384140" y="203616"/>
                  </a:lnTo>
                  <a:lnTo>
                    <a:pt x="0" y="203616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2384140" cy="2512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AutoShape 12"/>
          <p:cNvSpPr/>
          <p:nvPr/>
        </p:nvSpPr>
        <p:spPr>
          <a:xfrm>
            <a:off x="4276810" y="4171688"/>
            <a:ext cx="0" cy="383667"/>
          </a:xfrm>
          <a:prstGeom prst="line">
            <a:avLst/>
          </a:prstGeom>
          <a:ln w="47625" cap="flat">
            <a:solidFill>
              <a:srgbClr val="54545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3" name="TextBox 13"/>
          <p:cNvSpPr txBox="1"/>
          <p:nvPr/>
        </p:nvSpPr>
        <p:spPr>
          <a:xfrm>
            <a:off x="3725380" y="1753642"/>
            <a:ext cx="10837240" cy="11934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17"/>
              </a:lnSpc>
            </a:pPr>
            <a:r>
              <a:rPr lang="en-US" sz="730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방법론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975086" y="5353131"/>
            <a:ext cx="10170925" cy="27885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213"/>
              </a:lnSpc>
            </a:pPr>
            <a:r>
              <a:rPr lang="en-US" sz="210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Dijkstra 알고리즘으로 각 (start, end) </a:t>
            </a:r>
            <a:r>
              <a:rPr lang="en-US" sz="2100">
                <a:solidFill>
                  <a:srgbClr val="34332C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쌍에 대한 최단 경로</a:t>
            </a:r>
            <a:r>
              <a:rPr lang="en-US" sz="210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탐색</a:t>
            </a:r>
          </a:p>
          <a:p>
            <a:pPr algn="just">
              <a:lnSpc>
                <a:spcPts val="3213"/>
              </a:lnSpc>
            </a:pPr>
            <a:endParaRPr lang="en-US" sz="2100">
              <a:solidFill>
                <a:srgbClr val="34332C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  <a:p>
            <a:pPr algn="just">
              <a:lnSpc>
                <a:spcPts val="3213"/>
              </a:lnSpc>
            </a:pPr>
            <a:r>
              <a:rPr lang="en-US" sz="210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경로는 ['D=거리','TYPE=구간유형','TURN_LEFT/RIGHT',…,'END'] </a:t>
            </a:r>
            <a:r>
              <a:rPr lang="en-US" sz="2100">
                <a:solidFill>
                  <a:srgbClr val="34332C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토큰 시퀀스</a:t>
            </a:r>
            <a:r>
              <a:rPr lang="en-US" sz="210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로 변환</a:t>
            </a:r>
          </a:p>
          <a:p>
            <a:pPr algn="just">
              <a:lnSpc>
                <a:spcPts val="3213"/>
              </a:lnSpc>
            </a:pPr>
            <a:endParaRPr lang="en-US" sz="2100">
              <a:solidFill>
                <a:srgbClr val="34332C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  <a:p>
            <a:pPr algn="just">
              <a:lnSpc>
                <a:spcPts val="3213"/>
              </a:lnSpc>
            </a:pPr>
            <a:r>
              <a:rPr lang="en-US" sz="210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총 </a:t>
            </a:r>
            <a:r>
              <a:rPr lang="en-US" sz="2100">
                <a:solidFill>
                  <a:srgbClr val="34332C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68,382개</a:t>
            </a:r>
            <a:r>
              <a:rPr lang="en-US" sz="210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샘플</a:t>
            </a:r>
          </a:p>
          <a:p>
            <a:pPr algn="just">
              <a:lnSpc>
                <a:spcPts val="3213"/>
              </a:lnSpc>
            </a:pPr>
            <a:endParaRPr lang="en-US" sz="2100">
              <a:solidFill>
                <a:srgbClr val="34332C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  <a:p>
            <a:pPr algn="just">
              <a:lnSpc>
                <a:spcPts val="3213"/>
              </a:lnSpc>
              <a:spcBef>
                <a:spcPct val="0"/>
              </a:spcBef>
            </a:pPr>
            <a:r>
              <a:rPr lang="en-US" sz="2100">
                <a:solidFill>
                  <a:srgbClr val="34332C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90% 학습, 10% 검증</a:t>
            </a:r>
            <a:r>
              <a:rPr lang="en-US" sz="210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으로 분할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548398" y="4055483"/>
            <a:ext cx="5640561" cy="520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83"/>
              </a:lnSpc>
              <a:spcBef>
                <a:spcPct val="0"/>
              </a:spcBef>
            </a:pPr>
            <a:r>
              <a:rPr lang="en-US" sz="2799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샘플 데이터 셋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28307" y="1001327"/>
            <a:ext cx="16431386" cy="8284345"/>
            <a:chOff x="0" y="0"/>
            <a:chExt cx="4327608" cy="218188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27608" cy="2181885"/>
            </a:xfrm>
            <a:custGeom>
              <a:avLst/>
              <a:gdLst/>
              <a:ahLst/>
              <a:cxnLst/>
              <a:rect l="l" t="t" r="r" b="b"/>
              <a:pathLst>
                <a:path w="4327608" h="2181885">
                  <a:moveTo>
                    <a:pt x="0" y="0"/>
                  </a:moveTo>
                  <a:lnTo>
                    <a:pt x="4327608" y="0"/>
                  </a:lnTo>
                  <a:lnTo>
                    <a:pt x="4327608" y="2181885"/>
                  </a:lnTo>
                  <a:lnTo>
                    <a:pt x="0" y="218188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27608" cy="22295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2184660" y="6742059"/>
            <a:ext cx="13918679" cy="1692066"/>
            <a:chOff x="0" y="0"/>
            <a:chExt cx="3262641" cy="39663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262641" cy="396633"/>
            </a:xfrm>
            <a:custGeom>
              <a:avLst/>
              <a:gdLst/>
              <a:ahLst/>
              <a:cxnLst/>
              <a:rect l="l" t="t" r="r" b="b"/>
              <a:pathLst>
                <a:path w="3262641" h="396633">
                  <a:moveTo>
                    <a:pt x="0" y="0"/>
                  </a:moveTo>
                  <a:lnTo>
                    <a:pt x="3262641" y="0"/>
                  </a:lnTo>
                  <a:lnTo>
                    <a:pt x="3262641" y="396633"/>
                  </a:lnTo>
                  <a:lnTo>
                    <a:pt x="0" y="396633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76200"/>
              <a:ext cx="3262641" cy="4728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just">
                <a:lnSpc>
                  <a:spcPts val="3213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606216" y="756509"/>
            <a:ext cx="1511496" cy="1636705"/>
          </a:xfrm>
          <a:custGeom>
            <a:avLst/>
            <a:gdLst/>
            <a:ahLst/>
            <a:cxnLst/>
            <a:rect l="l" t="t" r="r" b="b"/>
            <a:pathLst>
              <a:path w="1511496" h="1636705">
                <a:moveTo>
                  <a:pt x="0" y="0"/>
                </a:moveTo>
                <a:lnTo>
                  <a:pt x="1511496" y="0"/>
                </a:lnTo>
                <a:lnTo>
                  <a:pt x="1511496" y="1636705"/>
                </a:lnTo>
                <a:lnTo>
                  <a:pt x="0" y="16367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7521" r="-11307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9" name="Group 9"/>
          <p:cNvGrpSpPr/>
          <p:nvPr/>
        </p:nvGrpSpPr>
        <p:grpSpPr>
          <a:xfrm>
            <a:off x="2184660" y="6307738"/>
            <a:ext cx="13918679" cy="868643"/>
            <a:chOff x="0" y="0"/>
            <a:chExt cx="3262641" cy="203616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262641" cy="203616"/>
            </a:xfrm>
            <a:custGeom>
              <a:avLst/>
              <a:gdLst/>
              <a:ahLst/>
              <a:cxnLst/>
              <a:rect l="l" t="t" r="r" b="b"/>
              <a:pathLst>
                <a:path w="3262641" h="203616">
                  <a:moveTo>
                    <a:pt x="0" y="0"/>
                  </a:moveTo>
                  <a:lnTo>
                    <a:pt x="3262641" y="0"/>
                  </a:lnTo>
                  <a:lnTo>
                    <a:pt x="3262641" y="203616"/>
                  </a:lnTo>
                  <a:lnTo>
                    <a:pt x="0" y="203616"/>
                  </a:lnTo>
                  <a:close/>
                </a:path>
              </a:pathLst>
            </a:custGeom>
            <a:solidFill>
              <a:srgbClr val="EFEFEF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76200"/>
              <a:ext cx="3262641" cy="2798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just">
                <a:lnSpc>
                  <a:spcPts val="3213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AutoShape 12"/>
          <p:cNvSpPr/>
          <p:nvPr/>
        </p:nvSpPr>
        <p:spPr>
          <a:xfrm>
            <a:off x="2671947" y="6550226"/>
            <a:ext cx="0" cy="383667"/>
          </a:xfrm>
          <a:prstGeom prst="line">
            <a:avLst/>
          </a:prstGeom>
          <a:ln w="47625" cap="flat">
            <a:solidFill>
              <a:srgbClr val="54545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3" name="TextBox 13"/>
          <p:cNvSpPr txBox="1"/>
          <p:nvPr/>
        </p:nvSpPr>
        <p:spPr>
          <a:xfrm>
            <a:off x="3296640" y="1753642"/>
            <a:ext cx="11694719" cy="11934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17"/>
              </a:lnSpc>
            </a:pPr>
            <a:r>
              <a:rPr lang="en-US" sz="730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모델 아키텍처 및 훈련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976653" y="6434021"/>
            <a:ext cx="12963343" cy="520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83"/>
              </a:lnSpc>
              <a:spcBef>
                <a:spcPct val="0"/>
              </a:spcBef>
            </a:pPr>
            <a:r>
              <a:rPr lang="en-US" sz="2799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훈련 설정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302902" y="7512073"/>
            <a:ext cx="13682196" cy="4911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77"/>
              </a:lnSpc>
              <a:spcBef>
                <a:spcPct val="0"/>
              </a:spcBef>
            </a:pPr>
            <a:r>
              <a:rPr lang="en-US" sz="2599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30 epoch, Adam Optimizer, Batch size 64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2184660" y="4418405"/>
            <a:ext cx="13918679" cy="1500232"/>
            <a:chOff x="0" y="0"/>
            <a:chExt cx="3262641" cy="351665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3262641" cy="351666"/>
            </a:xfrm>
            <a:custGeom>
              <a:avLst/>
              <a:gdLst/>
              <a:ahLst/>
              <a:cxnLst/>
              <a:rect l="l" t="t" r="r" b="b"/>
              <a:pathLst>
                <a:path w="3262641" h="351666">
                  <a:moveTo>
                    <a:pt x="0" y="0"/>
                  </a:moveTo>
                  <a:lnTo>
                    <a:pt x="3262641" y="0"/>
                  </a:lnTo>
                  <a:lnTo>
                    <a:pt x="3262641" y="351666"/>
                  </a:lnTo>
                  <a:lnTo>
                    <a:pt x="0" y="351666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76200"/>
              <a:ext cx="3262641" cy="4278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just">
                <a:lnSpc>
                  <a:spcPts val="3213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2184660" y="3792250"/>
            <a:ext cx="13918679" cy="868643"/>
            <a:chOff x="0" y="0"/>
            <a:chExt cx="3262641" cy="203616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3262641" cy="203616"/>
            </a:xfrm>
            <a:custGeom>
              <a:avLst/>
              <a:gdLst/>
              <a:ahLst/>
              <a:cxnLst/>
              <a:rect l="l" t="t" r="r" b="b"/>
              <a:pathLst>
                <a:path w="3262641" h="203616">
                  <a:moveTo>
                    <a:pt x="0" y="0"/>
                  </a:moveTo>
                  <a:lnTo>
                    <a:pt x="3262641" y="0"/>
                  </a:lnTo>
                  <a:lnTo>
                    <a:pt x="3262641" y="203616"/>
                  </a:lnTo>
                  <a:lnTo>
                    <a:pt x="0" y="203616"/>
                  </a:lnTo>
                  <a:close/>
                </a:path>
              </a:pathLst>
            </a:custGeom>
            <a:solidFill>
              <a:srgbClr val="EFEFEF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76200"/>
              <a:ext cx="3262641" cy="2798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just">
                <a:lnSpc>
                  <a:spcPts val="3213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2" name="AutoShape 22"/>
          <p:cNvSpPr/>
          <p:nvPr/>
        </p:nvSpPr>
        <p:spPr>
          <a:xfrm>
            <a:off x="2671947" y="4034738"/>
            <a:ext cx="0" cy="383667"/>
          </a:xfrm>
          <a:prstGeom prst="line">
            <a:avLst/>
          </a:prstGeom>
          <a:ln w="47625" cap="flat">
            <a:solidFill>
              <a:srgbClr val="54545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3" name="TextBox 23"/>
          <p:cNvSpPr txBox="1"/>
          <p:nvPr/>
        </p:nvSpPr>
        <p:spPr>
          <a:xfrm>
            <a:off x="2976653" y="3918532"/>
            <a:ext cx="12963343" cy="520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83"/>
              </a:lnSpc>
              <a:spcBef>
                <a:spcPct val="0"/>
              </a:spcBef>
            </a:pPr>
            <a:r>
              <a:rPr lang="en-US" sz="2799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Transformer Seq2Seq 구조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2302902" y="4959379"/>
            <a:ext cx="13682196" cy="4911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77"/>
              </a:lnSpc>
              <a:spcBef>
                <a:spcPct val="0"/>
              </a:spcBef>
            </a:pPr>
            <a:r>
              <a:rPr lang="en-US" sz="2599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Encoder/Decoder 3Layer, 8 Attension Head, d_model=256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28307" y="1001327"/>
            <a:ext cx="16431386" cy="8284345"/>
            <a:chOff x="0" y="0"/>
            <a:chExt cx="4327608" cy="218188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27608" cy="2181885"/>
            </a:xfrm>
            <a:custGeom>
              <a:avLst/>
              <a:gdLst/>
              <a:ahLst/>
              <a:cxnLst/>
              <a:rect l="l" t="t" r="r" b="b"/>
              <a:pathLst>
                <a:path w="4327608" h="2181885">
                  <a:moveTo>
                    <a:pt x="0" y="0"/>
                  </a:moveTo>
                  <a:lnTo>
                    <a:pt x="4327608" y="0"/>
                  </a:lnTo>
                  <a:lnTo>
                    <a:pt x="4327608" y="2181885"/>
                  </a:lnTo>
                  <a:lnTo>
                    <a:pt x="0" y="218188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27608" cy="22295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606216" y="756509"/>
            <a:ext cx="1511496" cy="1636705"/>
          </a:xfrm>
          <a:custGeom>
            <a:avLst/>
            <a:gdLst/>
            <a:ahLst/>
            <a:cxnLst/>
            <a:rect l="l" t="t" r="r" b="b"/>
            <a:pathLst>
              <a:path w="1511496" h="1636705">
                <a:moveTo>
                  <a:pt x="0" y="0"/>
                </a:moveTo>
                <a:lnTo>
                  <a:pt x="1511496" y="0"/>
                </a:lnTo>
                <a:lnTo>
                  <a:pt x="1511496" y="1636705"/>
                </a:lnTo>
                <a:lnTo>
                  <a:pt x="0" y="16367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7521" r="-11307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6" name="Freeform 6"/>
          <p:cNvSpPr/>
          <p:nvPr/>
        </p:nvSpPr>
        <p:spPr>
          <a:xfrm>
            <a:off x="6251583" y="3164763"/>
            <a:ext cx="5784834" cy="5632982"/>
          </a:xfrm>
          <a:custGeom>
            <a:avLst/>
            <a:gdLst/>
            <a:ahLst/>
            <a:cxnLst/>
            <a:rect l="l" t="t" r="r" b="b"/>
            <a:pathLst>
              <a:path w="5784834" h="5632982">
                <a:moveTo>
                  <a:pt x="0" y="0"/>
                </a:moveTo>
                <a:lnTo>
                  <a:pt x="5784834" y="0"/>
                </a:lnTo>
                <a:lnTo>
                  <a:pt x="5784834" y="5632983"/>
                </a:lnTo>
                <a:lnTo>
                  <a:pt x="0" y="563298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 w="19050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7" name="TextBox 7"/>
          <p:cNvSpPr txBox="1"/>
          <p:nvPr/>
        </p:nvSpPr>
        <p:spPr>
          <a:xfrm>
            <a:off x="3296640" y="1753642"/>
            <a:ext cx="11694719" cy="11934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17"/>
              </a:lnSpc>
            </a:pPr>
            <a:r>
              <a:rPr lang="en-US" sz="730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모델 아키텍처 및 훈련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28307" y="1001327"/>
            <a:ext cx="16431386" cy="8284345"/>
            <a:chOff x="0" y="0"/>
            <a:chExt cx="4327608" cy="218188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27608" cy="2181885"/>
            </a:xfrm>
            <a:custGeom>
              <a:avLst/>
              <a:gdLst/>
              <a:ahLst/>
              <a:cxnLst/>
              <a:rect l="l" t="t" r="r" b="b"/>
              <a:pathLst>
                <a:path w="4327608" h="2181885">
                  <a:moveTo>
                    <a:pt x="0" y="0"/>
                  </a:moveTo>
                  <a:lnTo>
                    <a:pt x="4327608" y="0"/>
                  </a:lnTo>
                  <a:lnTo>
                    <a:pt x="4327608" y="2181885"/>
                  </a:lnTo>
                  <a:lnTo>
                    <a:pt x="0" y="218188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27608" cy="22295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606216" y="756509"/>
            <a:ext cx="1511496" cy="1636705"/>
          </a:xfrm>
          <a:custGeom>
            <a:avLst/>
            <a:gdLst/>
            <a:ahLst/>
            <a:cxnLst/>
            <a:rect l="l" t="t" r="r" b="b"/>
            <a:pathLst>
              <a:path w="1511496" h="1636705">
                <a:moveTo>
                  <a:pt x="0" y="0"/>
                </a:moveTo>
                <a:lnTo>
                  <a:pt x="1511496" y="0"/>
                </a:lnTo>
                <a:lnTo>
                  <a:pt x="1511496" y="1636705"/>
                </a:lnTo>
                <a:lnTo>
                  <a:pt x="0" y="16367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7521" r="-11307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6" name="Group 6"/>
          <p:cNvGrpSpPr/>
          <p:nvPr/>
        </p:nvGrpSpPr>
        <p:grpSpPr>
          <a:xfrm>
            <a:off x="1883419" y="3251056"/>
            <a:ext cx="14521161" cy="5568758"/>
            <a:chOff x="0" y="0"/>
            <a:chExt cx="3403867" cy="130535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403867" cy="1305358"/>
            </a:xfrm>
            <a:custGeom>
              <a:avLst/>
              <a:gdLst/>
              <a:ahLst/>
              <a:cxnLst/>
              <a:rect l="l" t="t" r="r" b="b"/>
              <a:pathLst>
                <a:path w="3403867" h="1305358">
                  <a:moveTo>
                    <a:pt x="0" y="0"/>
                  </a:moveTo>
                  <a:lnTo>
                    <a:pt x="3403867" y="0"/>
                  </a:lnTo>
                  <a:lnTo>
                    <a:pt x="3403867" y="1305358"/>
                  </a:lnTo>
                  <a:lnTo>
                    <a:pt x="0" y="1305358"/>
                  </a:lnTo>
                  <a:close/>
                </a:path>
              </a:pathLst>
            </a:custGeom>
            <a:solidFill>
              <a:srgbClr val="EFEFEF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76200"/>
              <a:ext cx="3403867" cy="13815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just">
                <a:lnSpc>
                  <a:spcPts val="3213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AutoShape 9"/>
          <p:cNvSpPr/>
          <p:nvPr/>
        </p:nvSpPr>
        <p:spPr>
          <a:xfrm>
            <a:off x="9134475" y="3850724"/>
            <a:ext cx="0" cy="4458103"/>
          </a:xfrm>
          <a:prstGeom prst="line">
            <a:avLst/>
          </a:prstGeom>
          <a:ln w="19050" cap="flat">
            <a:solidFill>
              <a:srgbClr val="34332C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10" name="Group 10"/>
          <p:cNvGrpSpPr/>
          <p:nvPr/>
        </p:nvGrpSpPr>
        <p:grpSpPr>
          <a:xfrm>
            <a:off x="2361964" y="3929200"/>
            <a:ext cx="6213873" cy="868643"/>
            <a:chOff x="0" y="0"/>
            <a:chExt cx="1456578" cy="203616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456578" cy="203616"/>
            </a:xfrm>
            <a:custGeom>
              <a:avLst/>
              <a:gdLst/>
              <a:ahLst/>
              <a:cxnLst/>
              <a:rect l="l" t="t" r="r" b="b"/>
              <a:pathLst>
                <a:path w="1456578" h="203616">
                  <a:moveTo>
                    <a:pt x="0" y="0"/>
                  </a:moveTo>
                  <a:lnTo>
                    <a:pt x="1456578" y="0"/>
                  </a:lnTo>
                  <a:lnTo>
                    <a:pt x="1456578" y="203616"/>
                  </a:lnTo>
                  <a:lnTo>
                    <a:pt x="0" y="203616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47625"/>
              <a:ext cx="1456578" cy="2512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3" name="AutoShape 13"/>
          <p:cNvSpPr/>
          <p:nvPr/>
        </p:nvSpPr>
        <p:spPr>
          <a:xfrm>
            <a:off x="2663688" y="4171688"/>
            <a:ext cx="0" cy="383667"/>
          </a:xfrm>
          <a:prstGeom prst="line">
            <a:avLst/>
          </a:prstGeom>
          <a:ln w="47625" cap="flat">
            <a:solidFill>
              <a:srgbClr val="54545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4" name="Freeform 14"/>
          <p:cNvSpPr/>
          <p:nvPr/>
        </p:nvSpPr>
        <p:spPr>
          <a:xfrm>
            <a:off x="9667875" y="4284254"/>
            <a:ext cx="6240287" cy="3502361"/>
          </a:xfrm>
          <a:custGeom>
            <a:avLst/>
            <a:gdLst/>
            <a:ahLst/>
            <a:cxnLst/>
            <a:rect l="l" t="t" r="r" b="b"/>
            <a:pathLst>
              <a:path w="6240287" h="3502361">
                <a:moveTo>
                  <a:pt x="0" y="0"/>
                </a:moveTo>
                <a:lnTo>
                  <a:pt x="6240287" y="0"/>
                </a:lnTo>
                <a:lnTo>
                  <a:pt x="6240287" y="3502361"/>
                </a:lnTo>
                <a:lnTo>
                  <a:pt x="0" y="350236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5" name="TextBox 15"/>
          <p:cNvSpPr txBox="1"/>
          <p:nvPr/>
        </p:nvSpPr>
        <p:spPr>
          <a:xfrm>
            <a:off x="5686082" y="1753642"/>
            <a:ext cx="6915837" cy="11934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17"/>
              </a:lnSpc>
            </a:pPr>
            <a:r>
              <a:rPr lang="en-US" sz="730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학습 결과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361964" y="5702718"/>
            <a:ext cx="6213873" cy="15883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213"/>
              </a:lnSpc>
            </a:pPr>
            <a:r>
              <a:rPr lang="en-US" sz="210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초반 10 에포크에서 급격히 감소</a:t>
            </a:r>
          </a:p>
          <a:p>
            <a:pPr algn="just">
              <a:lnSpc>
                <a:spcPts val="3213"/>
              </a:lnSpc>
            </a:pPr>
            <a:endParaRPr lang="en-US" sz="2100">
              <a:solidFill>
                <a:srgbClr val="34332C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  <a:p>
            <a:pPr algn="just">
              <a:lnSpc>
                <a:spcPts val="3213"/>
              </a:lnSpc>
              <a:spcBef>
                <a:spcPct val="0"/>
              </a:spcBef>
            </a:pPr>
            <a:r>
              <a:rPr lang="en-US" sz="210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이후 완만한 감소를 보이며 </a:t>
            </a:r>
            <a:r>
              <a:rPr lang="en-US" sz="2100">
                <a:solidFill>
                  <a:srgbClr val="34332C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30 에포크</a:t>
            </a:r>
            <a:r>
              <a:rPr lang="en-US" sz="210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에 학습/검증 모두 </a:t>
            </a:r>
            <a:r>
              <a:rPr lang="en-US" sz="2100">
                <a:solidFill>
                  <a:srgbClr val="34332C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0.005 이하 </a:t>
            </a:r>
            <a:r>
              <a:rPr lang="en-US" sz="210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수렴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935275" y="4055483"/>
            <a:ext cx="5640561" cy="520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83"/>
              </a:lnSpc>
              <a:spcBef>
                <a:spcPct val="0"/>
              </a:spcBef>
            </a:pPr>
            <a:r>
              <a:rPr lang="en-US" sz="2799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학습 손실 곡선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28307" y="1001327"/>
            <a:ext cx="16431386" cy="8284345"/>
            <a:chOff x="0" y="0"/>
            <a:chExt cx="4327608" cy="218188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27608" cy="2181885"/>
            </a:xfrm>
            <a:custGeom>
              <a:avLst/>
              <a:gdLst/>
              <a:ahLst/>
              <a:cxnLst/>
              <a:rect l="l" t="t" r="r" b="b"/>
              <a:pathLst>
                <a:path w="4327608" h="2181885">
                  <a:moveTo>
                    <a:pt x="0" y="0"/>
                  </a:moveTo>
                  <a:lnTo>
                    <a:pt x="4327608" y="0"/>
                  </a:lnTo>
                  <a:lnTo>
                    <a:pt x="4327608" y="2181885"/>
                  </a:lnTo>
                  <a:lnTo>
                    <a:pt x="0" y="218188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27608" cy="22295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606216" y="756509"/>
            <a:ext cx="1511496" cy="1636705"/>
          </a:xfrm>
          <a:custGeom>
            <a:avLst/>
            <a:gdLst/>
            <a:ahLst/>
            <a:cxnLst/>
            <a:rect l="l" t="t" r="r" b="b"/>
            <a:pathLst>
              <a:path w="1511496" h="1636705">
                <a:moveTo>
                  <a:pt x="0" y="0"/>
                </a:moveTo>
                <a:lnTo>
                  <a:pt x="1511496" y="0"/>
                </a:lnTo>
                <a:lnTo>
                  <a:pt x="1511496" y="1636705"/>
                </a:lnTo>
                <a:lnTo>
                  <a:pt x="0" y="16367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7521" r="-11307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6" name="Group 6"/>
          <p:cNvGrpSpPr/>
          <p:nvPr/>
        </p:nvGrpSpPr>
        <p:grpSpPr>
          <a:xfrm>
            <a:off x="1883419" y="3251056"/>
            <a:ext cx="14521161" cy="5568758"/>
            <a:chOff x="0" y="0"/>
            <a:chExt cx="3403867" cy="130535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403867" cy="1305358"/>
            </a:xfrm>
            <a:custGeom>
              <a:avLst/>
              <a:gdLst/>
              <a:ahLst/>
              <a:cxnLst/>
              <a:rect l="l" t="t" r="r" b="b"/>
              <a:pathLst>
                <a:path w="3403867" h="1305358">
                  <a:moveTo>
                    <a:pt x="0" y="0"/>
                  </a:moveTo>
                  <a:lnTo>
                    <a:pt x="3403867" y="0"/>
                  </a:lnTo>
                  <a:lnTo>
                    <a:pt x="3403867" y="1305358"/>
                  </a:lnTo>
                  <a:lnTo>
                    <a:pt x="0" y="1305358"/>
                  </a:lnTo>
                  <a:close/>
                </a:path>
              </a:pathLst>
            </a:custGeom>
            <a:solidFill>
              <a:srgbClr val="EFEFEF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76200"/>
              <a:ext cx="3403867" cy="13815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just">
                <a:lnSpc>
                  <a:spcPts val="3213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AutoShape 9"/>
          <p:cNvSpPr/>
          <p:nvPr/>
        </p:nvSpPr>
        <p:spPr>
          <a:xfrm>
            <a:off x="9134475" y="3850724"/>
            <a:ext cx="0" cy="4458103"/>
          </a:xfrm>
          <a:prstGeom prst="line">
            <a:avLst/>
          </a:prstGeom>
          <a:ln w="19050" cap="flat">
            <a:solidFill>
              <a:srgbClr val="34332C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10" name="Group 10"/>
          <p:cNvGrpSpPr/>
          <p:nvPr/>
        </p:nvGrpSpPr>
        <p:grpSpPr>
          <a:xfrm>
            <a:off x="2361964" y="3929200"/>
            <a:ext cx="6213873" cy="868643"/>
            <a:chOff x="0" y="0"/>
            <a:chExt cx="1456578" cy="203616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456578" cy="203616"/>
            </a:xfrm>
            <a:custGeom>
              <a:avLst/>
              <a:gdLst/>
              <a:ahLst/>
              <a:cxnLst/>
              <a:rect l="l" t="t" r="r" b="b"/>
              <a:pathLst>
                <a:path w="1456578" h="203616">
                  <a:moveTo>
                    <a:pt x="0" y="0"/>
                  </a:moveTo>
                  <a:lnTo>
                    <a:pt x="1456578" y="0"/>
                  </a:lnTo>
                  <a:lnTo>
                    <a:pt x="1456578" y="203616"/>
                  </a:lnTo>
                  <a:lnTo>
                    <a:pt x="0" y="203616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47625"/>
              <a:ext cx="1456578" cy="2512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3" name="AutoShape 13"/>
          <p:cNvSpPr/>
          <p:nvPr/>
        </p:nvSpPr>
        <p:spPr>
          <a:xfrm>
            <a:off x="2663688" y="4171688"/>
            <a:ext cx="0" cy="383667"/>
          </a:xfrm>
          <a:prstGeom prst="line">
            <a:avLst/>
          </a:prstGeom>
          <a:ln w="47625" cap="flat">
            <a:solidFill>
              <a:srgbClr val="54545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4" name="Freeform 14"/>
          <p:cNvSpPr/>
          <p:nvPr/>
        </p:nvSpPr>
        <p:spPr>
          <a:xfrm>
            <a:off x="9696450" y="4363521"/>
            <a:ext cx="6253911" cy="3455286"/>
          </a:xfrm>
          <a:custGeom>
            <a:avLst/>
            <a:gdLst/>
            <a:ahLst/>
            <a:cxnLst/>
            <a:rect l="l" t="t" r="r" b="b"/>
            <a:pathLst>
              <a:path w="6253911" h="3455286">
                <a:moveTo>
                  <a:pt x="0" y="0"/>
                </a:moveTo>
                <a:lnTo>
                  <a:pt x="6253911" y="0"/>
                </a:lnTo>
                <a:lnTo>
                  <a:pt x="6253911" y="3455286"/>
                </a:lnTo>
                <a:lnTo>
                  <a:pt x="0" y="345528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5" name="TextBox 15"/>
          <p:cNvSpPr txBox="1"/>
          <p:nvPr/>
        </p:nvSpPr>
        <p:spPr>
          <a:xfrm>
            <a:off x="5686082" y="1753642"/>
            <a:ext cx="6915837" cy="11934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17"/>
              </a:lnSpc>
            </a:pPr>
            <a:r>
              <a:rPr lang="en-US" sz="730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학습 결과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361964" y="5702718"/>
            <a:ext cx="6213873" cy="23884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213"/>
              </a:lnSpc>
            </a:pPr>
            <a:r>
              <a:rPr lang="en-US" sz="210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전체 평균 : </a:t>
            </a:r>
            <a:r>
              <a:rPr lang="en-US" sz="2100">
                <a:solidFill>
                  <a:srgbClr val="34332C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97.39</a:t>
            </a:r>
            <a:r>
              <a:rPr lang="en-US" sz="210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%</a:t>
            </a:r>
          </a:p>
          <a:p>
            <a:pPr algn="just">
              <a:lnSpc>
                <a:spcPts val="3213"/>
              </a:lnSpc>
            </a:pPr>
            <a:endParaRPr lang="en-US" sz="2100">
              <a:solidFill>
                <a:srgbClr val="34332C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  <a:p>
            <a:pPr algn="just">
              <a:lnSpc>
                <a:spcPts val="3213"/>
              </a:lnSpc>
            </a:pPr>
            <a:r>
              <a:rPr lang="en-US" sz="210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짧은 시퀀스(5-10 토큰) : </a:t>
            </a:r>
            <a:r>
              <a:rPr lang="en-US" sz="2100">
                <a:solidFill>
                  <a:srgbClr val="34332C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77</a:t>
            </a:r>
            <a:r>
              <a:rPr lang="en-US" sz="210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% 이하</a:t>
            </a:r>
          </a:p>
          <a:p>
            <a:pPr algn="just">
              <a:lnSpc>
                <a:spcPts val="3213"/>
              </a:lnSpc>
            </a:pPr>
            <a:r>
              <a:rPr lang="en-US" sz="210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그 외 길이의 시퀀스 : </a:t>
            </a:r>
            <a:r>
              <a:rPr lang="en-US" sz="2100">
                <a:solidFill>
                  <a:srgbClr val="34332C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94</a:t>
            </a:r>
            <a:r>
              <a:rPr lang="en-US" sz="210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% 이상</a:t>
            </a:r>
          </a:p>
          <a:p>
            <a:pPr algn="just">
              <a:lnSpc>
                <a:spcPts val="3213"/>
              </a:lnSpc>
            </a:pPr>
            <a:endParaRPr lang="en-US" sz="2100">
              <a:solidFill>
                <a:srgbClr val="34332C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  <a:p>
            <a:pPr algn="just">
              <a:lnSpc>
                <a:spcPts val="3213"/>
              </a:lnSpc>
              <a:spcBef>
                <a:spcPct val="0"/>
              </a:spcBef>
            </a:pPr>
            <a:r>
              <a:rPr lang="en-US" sz="2100">
                <a:solidFill>
                  <a:srgbClr val="34332C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매우 짧</a:t>
            </a:r>
            <a:r>
              <a:rPr lang="en-US" sz="210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거나 </a:t>
            </a:r>
            <a:r>
              <a:rPr lang="en-US" sz="2100">
                <a:solidFill>
                  <a:srgbClr val="34332C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매우 긴</a:t>
            </a:r>
            <a:r>
              <a:rPr lang="en-US" sz="210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시퀀스에서 다소 편차 존재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935275" y="4055483"/>
            <a:ext cx="5640561" cy="520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83"/>
              </a:lnSpc>
              <a:spcBef>
                <a:spcPct val="0"/>
              </a:spcBef>
            </a:pPr>
            <a:r>
              <a:rPr lang="en-US" sz="2799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길이별 Exact Match 정확도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526</Words>
  <Application>Microsoft Office PowerPoint</Application>
  <PresentationFormat>사용자 지정</PresentationFormat>
  <Paragraphs>121</Paragraphs>
  <Slides>14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1" baseType="lpstr">
      <vt:lpstr>210 디딤고딕 Light</vt:lpstr>
      <vt:lpstr>210 디딤고딕</vt:lpstr>
      <vt:lpstr>210 디딤고딕 Bold</vt:lpstr>
      <vt:lpstr>마카롱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인공지능 프로젝트의 사본</dc:title>
  <cp:lastModifiedBy>황윤서</cp:lastModifiedBy>
  <cp:revision>1</cp:revision>
  <dcterms:created xsi:type="dcterms:W3CDTF">2006-08-16T00:00:00Z</dcterms:created>
  <dcterms:modified xsi:type="dcterms:W3CDTF">2025-06-15T11:50:20Z</dcterms:modified>
  <dc:identifier>DAGqal-REzQ</dc:identifier>
</cp:coreProperties>
</file>